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463" r:id="rId2"/>
    <p:sldId id="445" r:id="rId3"/>
    <p:sldId id="459" r:id="rId4"/>
    <p:sldId id="446" r:id="rId5"/>
    <p:sldId id="460" r:id="rId6"/>
    <p:sldId id="447" r:id="rId7"/>
    <p:sldId id="448" r:id="rId8"/>
    <p:sldId id="461" r:id="rId9"/>
    <p:sldId id="449" r:id="rId10"/>
    <p:sldId id="462" r:id="rId11"/>
    <p:sldId id="450" r:id="rId12"/>
    <p:sldId id="451" r:id="rId13"/>
    <p:sldId id="452" r:id="rId14"/>
    <p:sldId id="453" r:id="rId15"/>
    <p:sldId id="454" r:id="rId16"/>
    <p:sldId id="464" r:id="rId17"/>
  </p:sldIdLst>
  <p:sldSz cx="9144000" cy="6858000" type="screen4x3"/>
  <p:notesSz cx="6858000" cy="9312275"/>
  <p:custDataLst>
    <p:tags r:id="rId21"/>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163E"/>
    <a:srgbClr val="AB0634"/>
    <a:srgbClr val="33556D"/>
    <a:srgbClr val="621B4B"/>
    <a:srgbClr val="FFC315"/>
    <a:srgbClr val="F07424"/>
    <a:srgbClr val="6C9C40"/>
    <a:srgbClr val="8EBF61"/>
    <a:srgbClr val="FB09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10165" autoAdjust="0"/>
    <p:restoredTop sz="96903" autoAdjust="0"/>
  </p:normalViewPr>
  <p:slideViewPr>
    <p:cSldViewPr>
      <p:cViewPr>
        <p:scale>
          <a:sx n="100" d="100"/>
          <a:sy n="100" d="100"/>
        </p:scale>
        <p:origin x="-2168" y="-2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tags" Target="tags/tag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76496208-AD61-49F0-A225-3CB0A872FF8B}" type="datetimeFigureOut">
              <a:rPr lang="en-US"/>
              <a:pPr>
                <a:defRPr/>
              </a:pPr>
              <a:t>5/5/13</a:t>
            </a:fld>
            <a:endParaRPr lang="en-US"/>
          </a:p>
        </p:txBody>
      </p:sp>
      <p:sp>
        <p:nvSpPr>
          <p:cNvPr id="4" name="Footer Placeholder 3"/>
          <p:cNvSpPr>
            <a:spLocks noGrp="1"/>
          </p:cNvSpPr>
          <p:nvPr>
            <p:ph type="ftr" sz="quarter" idx="2"/>
          </p:nvPr>
        </p:nvSpPr>
        <p:spPr>
          <a:xfrm>
            <a:off x="0" y="8845550"/>
            <a:ext cx="2971800" cy="465138"/>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845550"/>
            <a:ext cx="2971800" cy="465138"/>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37FF0D1A-B1F2-45E3-A1A2-847F8EE3E74E}" type="slidenum">
              <a:rPr lang="en-US"/>
              <a:pPr>
                <a:defRPr/>
              </a:pPr>
              <a:t>‹#›</a:t>
            </a:fld>
            <a:endParaRPr lang="en-US"/>
          </a:p>
        </p:txBody>
      </p:sp>
    </p:spTree>
    <p:extLst>
      <p:ext uri="{BB962C8B-B14F-4D97-AF65-F5344CB8AC3E}">
        <p14:creationId xmlns:p14="http://schemas.microsoft.com/office/powerpoint/2010/main" val="3656718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23BE79D2-74C2-4F61-86AE-3965EB283890}" type="datetimeFigureOut">
              <a:rPr lang="en-US"/>
              <a:pPr>
                <a:defRPr/>
              </a:pPr>
              <a:t>5/5/13</a:t>
            </a:fld>
            <a:endParaRPr lang="en-US"/>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22775"/>
            <a:ext cx="5486400" cy="41910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45550"/>
            <a:ext cx="2971800" cy="465138"/>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845550"/>
            <a:ext cx="2971800" cy="465138"/>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C59A13D3-E87D-423E-8A82-C75D5D6B39C3}" type="slidenum">
              <a:rPr lang="en-US"/>
              <a:pPr>
                <a:defRPr/>
              </a:pPr>
              <a:t>‹#›</a:t>
            </a:fld>
            <a:endParaRPr lang="en-US"/>
          </a:p>
        </p:txBody>
      </p:sp>
    </p:spTree>
    <p:extLst>
      <p:ext uri="{BB962C8B-B14F-4D97-AF65-F5344CB8AC3E}">
        <p14:creationId xmlns:p14="http://schemas.microsoft.com/office/powerpoint/2010/main" val="150129147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59A13D3-E87D-423E-8A82-C75D5D6B39C3}" type="slidenum">
              <a:rPr lang="en-US"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59A13D3-E87D-423E-8A82-C75D5D6B39C3}" type="slidenum">
              <a:rPr lang="en-US" smtClean="0"/>
              <a:pPr>
                <a:defRPr/>
              </a:pPr>
              <a:t>12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19309031</a:t>
            </a:r>
            <a:endParaRPr lang="en-US" dirty="0"/>
          </a:p>
        </p:txBody>
      </p:sp>
      <p:sp>
        <p:nvSpPr>
          <p:cNvPr id="4" name="Slide Number Placeholder 3"/>
          <p:cNvSpPr>
            <a:spLocks noGrp="1"/>
          </p:cNvSpPr>
          <p:nvPr>
            <p:ph type="sldNum" sz="quarter" idx="10"/>
          </p:nvPr>
        </p:nvSpPr>
        <p:spPr/>
        <p:txBody>
          <a:bodyPr/>
          <a:lstStyle/>
          <a:p>
            <a:pPr>
              <a:defRPr/>
            </a:pPr>
            <a:fld id="{C59A13D3-E87D-423E-8A82-C75D5D6B39C3}" type="slidenum">
              <a:rPr lang="en-US" smtClean="0"/>
              <a:pPr>
                <a:defRPr/>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tags" Target="../tags/tag2.xml"/><Relationship Id="rId2"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descr="ithrive_ppt_bg.png"/>
          <p:cNvPicPr>
            <a:picLocks noChangeAspect="1"/>
          </p:cNvPicPr>
          <p:nvPr userDrawn="1">
            <p:custDataLst>
              <p:tags r:id="rId1"/>
            </p:custDataLst>
          </p:nvPr>
        </p:nvPicPr>
        <p:blipFill>
          <a:blip r:embed="rId4" cstate="print"/>
          <a:stretch>
            <a:fillRect/>
          </a:stretch>
        </p:blipFill>
        <p:spPr>
          <a:xfrm>
            <a:off x="3463" y="0"/>
            <a:ext cx="9137073" cy="6858000"/>
          </a:xfrm>
          <a:prstGeom prst="rect">
            <a:avLst/>
          </a:prstGeom>
        </p:spPr>
      </p:pic>
      <p:pic>
        <p:nvPicPr>
          <p:cNvPr id="9" name="Picture 8" descr="logo0830.png"/>
          <p:cNvPicPr>
            <a:picLocks noChangeAspect="1"/>
          </p:cNvPicPr>
          <p:nvPr userDrawn="1">
            <p:custDataLst>
              <p:tags r:id="rId2"/>
            </p:custDataLst>
          </p:nvPr>
        </p:nvPicPr>
        <p:blipFill>
          <a:blip r:embed="rId5" cstate="print"/>
          <a:stretch>
            <a:fillRect/>
          </a:stretch>
        </p:blipFill>
        <p:spPr>
          <a:xfrm>
            <a:off x="6858000" y="5676900"/>
            <a:ext cx="1905000" cy="876300"/>
          </a:xfrm>
          <a:prstGeom prst="rect">
            <a:avLst/>
          </a:prstGeom>
        </p:spPr>
      </p:pic>
      <p:sp>
        <p:nvSpPr>
          <p:cNvPr id="2" name="Title 1"/>
          <p:cNvSpPr>
            <a:spLocks noGrp="1"/>
          </p:cNvSpPr>
          <p:nvPr>
            <p:ph type="ctrTitle"/>
          </p:nvPr>
        </p:nvSpPr>
        <p:spPr>
          <a:xfrm>
            <a:off x="381000" y="3581401"/>
            <a:ext cx="6705600" cy="990600"/>
          </a:xfrm>
        </p:spPr>
        <p:txBody>
          <a:bodyPr>
            <a:normAutofit/>
          </a:bodyPr>
          <a:lstStyle>
            <a:lvl1pPr algn="l">
              <a:defRPr sz="3600">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81000" y="4572000"/>
            <a:ext cx="6400800" cy="533400"/>
          </a:xfrm>
        </p:spPr>
        <p:txBody>
          <a:bodyPr>
            <a:normAutofit/>
          </a:bodyPr>
          <a:lstStyle>
            <a:lvl1pPr marL="0" indent="0" algn="l">
              <a:buNone/>
              <a:defRPr sz="240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ransition xmlns:p14="http://schemas.microsoft.com/office/powerpoint/2010/main" advTm="30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CF7994AD-FC50-456D-933B-01C8C9BA207A}" type="slidenum">
              <a:rPr lang="en-US"/>
              <a:pPr>
                <a:defRPr/>
              </a:pPr>
              <a:t>‹#›</a:t>
            </a:fld>
            <a:endParaRPr lang="en-US" dirty="0"/>
          </a:p>
        </p:txBody>
      </p:sp>
    </p:spTree>
  </p:cSld>
  <p:clrMapOvr>
    <a:masterClrMapping/>
  </p:clrMapOvr>
  <p:transition xmlns:p14="http://schemas.microsoft.com/office/powerpoint/2010/main" advTm="30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6DA16B35-B4A9-452D-8736-2702DB25686F}" type="slidenum">
              <a:rPr lang="en-US"/>
              <a:pPr>
                <a:defRPr/>
              </a:pPr>
              <a:t>‹#›</a:t>
            </a:fld>
            <a:endParaRPr lang="en-US" dirty="0"/>
          </a:p>
        </p:txBody>
      </p:sp>
    </p:spTree>
  </p:cSld>
  <p:clrMapOvr>
    <a:masterClrMapping/>
  </p:clrMapOvr>
  <p:transition xmlns:p14="http://schemas.microsoft.com/office/powerpoint/2010/main" advTm="30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B22EFC0D-114E-4FD9-A48A-6FF208F53C35}" type="slidenum">
              <a:rPr lang="en-US"/>
              <a:pPr>
                <a:defRPr/>
              </a:pPr>
              <a:t>‹#›</a:t>
            </a:fld>
            <a:endParaRPr lang="en-US" dirty="0"/>
          </a:p>
        </p:txBody>
      </p:sp>
    </p:spTree>
  </p:cSld>
  <p:clrMapOvr>
    <a:masterClrMapping/>
  </p:clrMapOvr>
  <p:transition xmlns:p14="http://schemas.microsoft.com/office/powerpoint/2010/main" advTm="30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2D5D11D8-7D0D-4FA0-9ED1-52CD86C66903}" type="slidenum">
              <a:rPr lang="en-US"/>
              <a:pPr>
                <a:defRPr/>
              </a:pPr>
              <a:t>‹#›</a:t>
            </a:fld>
            <a:endParaRPr lang="en-US" dirty="0"/>
          </a:p>
        </p:txBody>
      </p:sp>
    </p:spTree>
  </p:cSld>
  <p:clrMapOvr>
    <a:masterClrMapping/>
  </p:clrMapOvr>
  <p:transition xmlns:p14="http://schemas.microsoft.com/office/powerpoint/2010/main" advTm="30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pPr>
              <a:defRPr/>
            </a:pPr>
            <a:fld id="{E642D3C6-2C7D-4382-AFFA-BC38A978F4CB}" type="slidenum">
              <a:rPr lang="en-US"/>
              <a:pPr>
                <a:defRPr/>
              </a:pPr>
              <a:t>‹#›</a:t>
            </a:fld>
            <a:endParaRPr lang="en-US" dirty="0"/>
          </a:p>
        </p:txBody>
      </p:sp>
    </p:spTree>
  </p:cSld>
  <p:clrMapOvr>
    <a:masterClrMapping/>
  </p:clrMapOvr>
  <p:transition xmlns:p14="http://schemas.microsoft.com/office/powerpoint/2010/main" advTm="30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p:txBody>
          <a:bodyPr/>
          <a:lstStyle>
            <a:lvl1pPr>
              <a:defRPr/>
            </a:lvl1pPr>
          </a:lstStyle>
          <a:p>
            <a:pPr>
              <a:defRPr/>
            </a:pPr>
            <a:fld id="{F937C5E0-B74F-41EE-9E75-1B0843A819D6}" type="slidenum">
              <a:rPr lang="en-US"/>
              <a:pPr>
                <a:defRPr/>
              </a:pPr>
              <a:t>‹#›</a:t>
            </a:fld>
            <a:endParaRPr lang="en-US" dirty="0"/>
          </a:p>
        </p:txBody>
      </p:sp>
    </p:spTree>
  </p:cSld>
  <p:clrMapOvr>
    <a:masterClrMapping/>
  </p:clrMapOvr>
  <p:transition xmlns:p14="http://schemas.microsoft.com/office/powerpoint/2010/main" advTm="30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E9659AAE-1257-4C44-BDDB-3B493CCB00EE}" type="slidenum">
              <a:rPr lang="en-US"/>
              <a:pPr>
                <a:defRPr/>
              </a:pPr>
              <a:t>‹#›</a:t>
            </a:fld>
            <a:endParaRPr lang="en-US" dirty="0"/>
          </a:p>
        </p:txBody>
      </p:sp>
    </p:spTree>
  </p:cSld>
  <p:clrMapOvr>
    <a:masterClrMapping/>
  </p:clrMapOvr>
  <p:transition xmlns:p14="http://schemas.microsoft.com/office/powerpoint/2010/main" advTm="30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FD1D725E-7981-4426-97F5-6F26A049CDB9}" type="slidenum">
              <a:rPr lang="en-US"/>
              <a:pPr>
                <a:defRPr/>
              </a:pPr>
              <a:t>‹#›</a:t>
            </a:fld>
            <a:endParaRPr lang="en-US" dirty="0"/>
          </a:p>
        </p:txBody>
      </p:sp>
    </p:spTree>
  </p:cSld>
  <p:clrMapOvr>
    <a:masterClrMapping/>
  </p:clrMapOvr>
  <p:transition xmlns:p14="http://schemas.microsoft.com/office/powerpoint/2010/main" advTm="30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492CA57C-B88F-4C74-AEFA-7B65496A9FC6}" type="slidenum">
              <a:rPr lang="en-US"/>
              <a:pPr>
                <a:defRPr/>
              </a:pPr>
              <a:t>‹#›</a:t>
            </a:fld>
            <a:endParaRPr lang="en-US" dirty="0"/>
          </a:p>
        </p:txBody>
      </p:sp>
    </p:spTree>
  </p:cSld>
  <p:clrMapOvr>
    <a:masterClrMapping/>
  </p:clrMapOvr>
  <p:transition xmlns:p14="http://schemas.microsoft.com/office/powerpoint/2010/main" advTm="30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652514C7-78D1-4750-B363-522B3880ED07}" type="slidenum">
              <a:rPr lang="en-US"/>
              <a:pPr>
                <a:defRPr/>
              </a:pPr>
              <a:t>‹#›</a:t>
            </a:fld>
            <a:endParaRPr lang="en-US" dirty="0"/>
          </a:p>
        </p:txBody>
      </p:sp>
    </p:spTree>
  </p:cSld>
  <p:clrMapOvr>
    <a:masterClrMapping/>
  </p:clrMapOvr>
  <p:transition xmlns:p14="http://schemas.microsoft.com/office/powerpoint/2010/main" advTm="30000"/>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module_bg.png"/>
          <p:cNvPicPr>
            <a:picLocks noChangeAspect="1"/>
          </p:cNvPicPr>
          <p:nvPr userDrawn="1"/>
        </p:nvPicPr>
        <p:blipFill>
          <a:blip r:embed="rId13" cstate="print"/>
          <a:srcRect l="3664" t="77136" r="9597" b="5481"/>
          <a:stretch>
            <a:fillRect/>
          </a:stretch>
        </p:blipFill>
        <p:spPr>
          <a:xfrm>
            <a:off x="0" y="0"/>
            <a:ext cx="9144000" cy="990600"/>
          </a:xfrm>
          <a:prstGeom prst="rect">
            <a:avLst/>
          </a:prstGeom>
        </p:spPr>
      </p:pic>
      <p:cxnSp>
        <p:nvCxnSpPr>
          <p:cNvPr id="10" name="Straight Connector 9"/>
          <p:cNvCxnSpPr/>
          <p:nvPr userDrawn="1"/>
        </p:nvCxnSpPr>
        <p:spPr>
          <a:xfrm>
            <a:off x="0" y="990600"/>
            <a:ext cx="9144000" cy="0"/>
          </a:xfrm>
          <a:prstGeom prst="line">
            <a:avLst/>
          </a:prstGeom>
          <a:ln w="28575">
            <a:solidFill>
              <a:srgbClr val="FFC315"/>
            </a:solidFill>
          </a:ln>
        </p:spPr>
        <p:style>
          <a:lnRef idx="1">
            <a:schemeClr val="accent1"/>
          </a:lnRef>
          <a:fillRef idx="0">
            <a:schemeClr val="accent1"/>
          </a:fillRef>
          <a:effectRef idx="0">
            <a:schemeClr val="accent1"/>
          </a:effectRef>
          <a:fontRef idx="minor">
            <a:schemeClr val="tx1"/>
          </a:fontRef>
        </p:style>
      </p:cxnSp>
      <p:sp>
        <p:nvSpPr>
          <p:cNvPr id="1027" name="Title Placeholder 1"/>
          <p:cNvSpPr>
            <a:spLocks noGrp="1"/>
          </p:cNvSpPr>
          <p:nvPr>
            <p:ph type="title"/>
          </p:nvPr>
        </p:nvSpPr>
        <p:spPr bwMode="auto">
          <a:xfrm>
            <a:off x="457200" y="61913"/>
            <a:ext cx="8229600" cy="8524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4478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solidFill>
                <a:latin typeface="+mn-lt"/>
              </a:defRPr>
            </a:lvl1pPr>
          </a:lstStyle>
          <a:p>
            <a:pPr>
              <a:defRPr/>
            </a:pPr>
            <a:fld id="{A28413CC-78C1-42AD-936F-70DC4B04C6CE}" type="slidenum">
              <a:rPr lang="en-US" smtClean="0"/>
              <a:pPr>
                <a:defRPr/>
              </a:pPr>
              <a:t>‹#›</a:t>
            </a:fld>
            <a:endParaRPr lang="en-US" dirty="0"/>
          </a:p>
        </p:txBody>
      </p:sp>
      <p:pic>
        <p:nvPicPr>
          <p:cNvPr id="1030" name="Picture 9" descr="logo_new.png"/>
          <p:cNvPicPr>
            <a:picLocks noChangeAspect="1"/>
          </p:cNvPicPr>
          <p:nvPr userDrawn="1"/>
        </p:nvPicPr>
        <p:blipFill>
          <a:blip r:embed="rId14" cstate="print"/>
          <a:srcRect/>
          <a:stretch>
            <a:fillRect/>
          </a:stretch>
        </p:blipFill>
        <p:spPr bwMode="auto">
          <a:xfrm>
            <a:off x="7543800" y="6164263"/>
            <a:ext cx="1219200" cy="5619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0"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xmlns:p14="http://schemas.microsoft.com/office/powerpoint/2010/main" advTm="30000"/>
  <p:txStyles>
    <p:titleStyle>
      <a:lvl1pPr algn="l" rtl="0" fontAlgn="base">
        <a:spcBef>
          <a:spcPct val="0"/>
        </a:spcBef>
        <a:spcAft>
          <a:spcPct val="0"/>
        </a:spcAft>
        <a:defRPr sz="4000" kern="1200">
          <a:solidFill>
            <a:schemeClr val="bg1"/>
          </a:solidFill>
          <a:latin typeface="Arial" pitchFamily="34" charset="0"/>
          <a:ea typeface="+mj-ea"/>
          <a:cs typeface="Arial" pitchFamily="34" charset="0"/>
        </a:defRPr>
      </a:lvl1pPr>
      <a:lvl2pPr algn="l" rtl="0" fontAlgn="base">
        <a:spcBef>
          <a:spcPct val="0"/>
        </a:spcBef>
        <a:spcAft>
          <a:spcPct val="0"/>
        </a:spcAft>
        <a:defRPr sz="4000">
          <a:solidFill>
            <a:schemeClr val="bg1"/>
          </a:solidFill>
          <a:latin typeface="Arial" charset="0"/>
          <a:cs typeface="Arial" charset="0"/>
        </a:defRPr>
      </a:lvl2pPr>
      <a:lvl3pPr algn="l" rtl="0" fontAlgn="base">
        <a:spcBef>
          <a:spcPct val="0"/>
        </a:spcBef>
        <a:spcAft>
          <a:spcPct val="0"/>
        </a:spcAft>
        <a:defRPr sz="4000">
          <a:solidFill>
            <a:schemeClr val="bg1"/>
          </a:solidFill>
          <a:latin typeface="Arial" charset="0"/>
          <a:cs typeface="Arial" charset="0"/>
        </a:defRPr>
      </a:lvl3pPr>
      <a:lvl4pPr algn="l" rtl="0" fontAlgn="base">
        <a:spcBef>
          <a:spcPct val="0"/>
        </a:spcBef>
        <a:spcAft>
          <a:spcPct val="0"/>
        </a:spcAft>
        <a:defRPr sz="4000">
          <a:solidFill>
            <a:schemeClr val="bg1"/>
          </a:solidFill>
          <a:latin typeface="Arial" charset="0"/>
          <a:cs typeface="Arial" charset="0"/>
        </a:defRPr>
      </a:lvl4pPr>
      <a:lvl5pPr algn="l" rtl="0" fontAlgn="base">
        <a:spcBef>
          <a:spcPct val="0"/>
        </a:spcBef>
        <a:spcAft>
          <a:spcPct val="0"/>
        </a:spcAft>
        <a:defRPr sz="4000">
          <a:solidFill>
            <a:schemeClr val="bg1"/>
          </a:solidFill>
          <a:latin typeface="Arial" charset="0"/>
          <a:cs typeface="Arial" charset="0"/>
        </a:defRPr>
      </a:lvl5pPr>
      <a:lvl6pPr marL="457200" algn="l" rtl="0" fontAlgn="base">
        <a:spcBef>
          <a:spcPct val="0"/>
        </a:spcBef>
        <a:spcAft>
          <a:spcPct val="0"/>
        </a:spcAft>
        <a:defRPr sz="4000">
          <a:solidFill>
            <a:schemeClr val="bg1"/>
          </a:solidFill>
          <a:latin typeface="Arial" charset="0"/>
          <a:cs typeface="Arial" charset="0"/>
        </a:defRPr>
      </a:lvl6pPr>
      <a:lvl7pPr marL="914400" algn="l" rtl="0" fontAlgn="base">
        <a:spcBef>
          <a:spcPct val="0"/>
        </a:spcBef>
        <a:spcAft>
          <a:spcPct val="0"/>
        </a:spcAft>
        <a:defRPr sz="4000">
          <a:solidFill>
            <a:schemeClr val="bg1"/>
          </a:solidFill>
          <a:latin typeface="Arial" charset="0"/>
          <a:cs typeface="Arial" charset="0"/>
        </a:defRPr>
      </a:lvl7pPr>
      <a:lvl8pPr marL="1371600" algn="l" rtl="0" fontAlgn="base">
        <a:spcBef>
          <a:spcPct val="0"/>
        </a:spcBef>
        <a:spcAft>
          <a:spcPct val="0"/>
        </a:spcAft>
        <a:defRPr sz="4000">
          <a:solidFill>
            <a:schemeClr val="bg1"/>
          </a:solidFill>
          <a:latin typeface="Arial" charset="0"/>
          <a:cs typeface="Arial" charset="0"/>
        </a:defRPr>
      </a:lvl8pPr>
      <a:lvl9pPr marL="1828800" algn="l" rtl="0" fontAlgn="base">
        <a:spcBef>
          <a:spcPct val="0"/>
        </a:spcBef>
        <a:spcAft>
          <a:spcPct val="0"/>
        </a:spcAft>
        <a:defRPr sz="4000">
          <a:solidFill>
            <a:schemeClr val="bg1"/>
          </a:solidFill>
          <a:latin typeface="Arial" charset="0"/>
          <a:cs typeface="Arial" charset="0"/>
        </a:defRPr>
      </a:lvl9pPr>
    </p:titleStyle>
    <p:bodyStyle>
      <a:lvl1pPr marL="342900" indent="-342900" algn="l" rtl="0" fontAlgn="base">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1pPr>
      <a:lvl2pPr marL="742950" indent="-285750" algn="l" rtl="0" fontAlgn="base">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2pPr>
      <a:lvl3pPr marL="1143000" indent="-228600" algn="l" rtl="0" fontAlgn="base">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600200" indent="-228600" algn="l" rtl="0" fontAlgn="base">
        <a:spcBef>
          <a:spcPct val="20000"/>
        </a:spcBef>
        <a:spcAft>
          <a:spcPct val="0"/>
        </a:spcAft>
        <a:buFont typeface="Arial" charset="0"/>
        <a:buChar char="–"/>
        <a:defRPr sz="1800" kern="1200">
          <a:solidFill>
            <a:schemeClr val="tx1"/>
          </a:solidFill>
          <a:latin typeface="Arial" pitchFamily="34" charset="0"/>
          <a:ea typeface="+mn-ea"/>
          <a:cs typeface="Arial" pitchFamily="34" charset="0"/>
        </a:defRPr>
      </a:lvl4pPr>
      <a:lvl5pPr marL="2057400" indent="-228600" algn="l" rtl="0" fontAlgn="base">
        <a:spcBef>
          <a:spcPct val="20000"/>
        </a:spcBef>
        <a:spcAft>
          <a:spcPct val="0"/>
        </a:spcAft>
        <a:buFont typeface="Arial"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810000"/>
            <a:ext cx="6019800" cy="990600"/>
          </a:xfrm>
        </p:spPr>
        <p:txBody>
          <a:bodyPr>
            <a:normAutofit fontScale="90000"/>
          </a:bodyPr>
          <a:lstStyle/>
          <a:p>
            <a:r>
              <a:rPr lang="en-US" dirty="0" smtClean="0"/>
              <a:t>Gastrointestinal (GI) </a:t>
            </a:r>
            <a:r>
              <a:rPr lang="en-US" dirty="0" err="1" smtClean="0"/>
              <a:t>Dysmotility</a:t>
            </a:r>
            <a:r>
              <a:rPr lang="en-US" dirty="0" smtClean="0"/>
              <a:t> Diet Guideline Overview</a:t>
            </a:r>
            <a:endParaRPr lang="en-US" dirty="0"/>
          </a:p>
        </p:txBody>
      </p:sp>
    </p:spTree>
    <p:custDataLst>
      <p:tags r:id="rId1"/>
    </p:custDataLst>
    <p:extLst>
      <p:ext uri="{BB962C8B-B14F-4D97-AF65-F5344CB8AC3E}">
        <p14:creationId xmlns:p14="http://schemas.microsoft.com/office/powerpoint/2010/main" val="4288364286"/>
      </p:ext>
    </p:extLst>
  </p:cSld>
  <p:clrMapOvr>
    <a:masterClrMapping/>
  </p:clrMapOvr>
  <p:transition xmlns:p14="http://schemas.microsoft.com/office/powerpoint/2010/main" advTm="30000"/>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Dietary Fat</a:t>
            </a:r>
            <a:endParaRPr lang="en-US" dirty="0"/>
          </a:p>
        </p:txBody>
      </p:sp>
      <p:sp>
        <p:nvSpPr>
          <p:cNvPr id="3" name="Content Placeholder 2"/>
          <p:cNvSpPr>
            <a:spLocks noGrp="1"/>
          </p:cNvSpPr>
          <p:nvPr>
            <p:ph idx="1"/>
          </p:nvPr>
        </p:nvSpPr>
        <p:spPr>
          <a:xfrm>
            <a:off x="152400" y="1219200"/>
            <a:ext cx="8839200" cy="4525963"/>
          </a:xfrm>
        </p:spPr>
        <p:txBody>
          <a:bodyPr/>
          <a:lstStyle/>
          <a:p>
            <a:pPr marL="0" lvl="0" indent="0">
              <a:buNone/>
            </a:pPr>
            <a:endParaRPr lang="en-US" sz="1800" dirty="0" smtClean="0"/>
          </a:p>
          <a:p>
            <a:pPr lvl="0"/>
            <a:r>
              <a:rPr lang="en-US" sz="1800" dirty="0" smtClean="0"/>
              <a:t>Essential fats or essential fatty acids (EFA’s) should be the focus since it is the EFA’s that the body cannot make on its own.  EFA’s are found in polyunsaturated fats.</a:t>
            </a:r>
          </a:p>
          <a:p>
            <a:pPr marL="0" lvl="0" indent="0">
              <a:buNone/>
            </a:pPr>
            <a:r>
              <a:rPr lang="en-US" sz="1800" dirty="0" smtClean="0"/>
              <a:t>  </a:t>
            </a:r>
          </a:p>
          <a:p>
            <a:pPr lvl="0"/>
            <a:r>
              <a:rPr lang="en-US" sz="1800" b="1" dirty="0" smtClean="0"/>
              <a:t>Examples include: soybean, safflower, and sunflower oil as well as products made with these oils such as regular mayonnaise, soft tub margarine, and regular (non-creamy) salad dressings.</a:t>
            </a:r>
          </a:p>
          <a:p>
            <a:pPr marL="0" lvl="0" indent="0">
              <a:buNone/>
            </a:pPr>
            <a:endParaRPr lang="en-US" sz="1800" dirty="0" smtClean="0"/>
          </a:p>
          <a:p>
            <a:pPr lvl="0"/>
            <a:r>
              <a:rPr lang="en-US" sz="1800" dirty="0" smtClean="0"/>
              <a:t>Fat can be difficult to tolerate as it tends to move the slowest throughout the gastrointestinal tract.  </a:t>
            </a:r>
          </a:p>
          <a:p>
            <a:pPr lvl="0"/>
            <a:endParaRPr lang="en-US" sz="1800" dirty="0"/>
          </a:p>
          <a:p>
            <a:pPr lvl="0"/>
            <a:r>
              <a:rPr lang="en-US" sz="1800" dirty="0" smtClean="0"/>
              <a:t>A low-fat diet is recommended in some cases of extreme </a:t>
            </a:r>
            <a:r>
              <a:rPr lang="en-US" sz="1800" dirty="0" err="1" smtClean="0"/>
              <a:t>gastroparesis</a:t>
            </a:r>
            <a:r>
              <a:rPr lang="en-US" sz="1800" dirty="0" smtClean="0"/>
              <a:t> and intestinal </a:t>
            </a:r>
            <a:r>
              <a:rPr lang="en-US" sz="1800" dirty="0" err="1" smtClean="0"/>
              <a:t>dysmotility</a:t>
            </a:r>
            <a:r>
              <a:rPr lang="en-US" sz="1800" dirty="0" smtClean="0"/>
              <a:t>. </a:t>
            </a:r>
          </a:p>
          <a:p>
            <a:pPr marL="0" lvl="0" indent="0">
              <a:buNone/>
            </a:pPr>
            <a:endParaRPr lang="en-US" sz="1800" dirty="0"/>
          </a:p>
          <a:p>
            <a:pPr lvl="0"/>
            <a:r>
              <a:rPr lang="en-US" sz="1800" dirty="0" smtClean="0"/>
              <a:t>The recommended intake for those able to tolerate fat is about 30% of total calories</a:t>
            </a:r>
            <a:r>
              <a:rPr lang="en-US" sz="1400" dirty="0" smtClean="0"/>
              <a:t>.</a:t>
            </a:r>
          </a:p>
        </p:txBody>
      </p:sp>
    </p:spTree>
    <p:extLst>
      <p:ext uri="{BB962C8B-B14F-4D97-AF65-F5344CB8AC3E}">
        <p14:creationId xmlns:p14="http://schemas.microsoft.com/office/powerpoint/2010/main" val="3026311010"/>
      </p:ext>
    </p:extLst>
  </p:cSld>
  <p:clrMapOvr>
    <a:masterClrMapping/>
  </p:clrMapOvr>
  <p:transition xmlns:p14="http://schemas.microsoft.com/office/powerpoint/2010/main" advTm="30000"/>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Dietary Fat</a:t>
            </a:r>
            <a:endParaRPr lang="en-US" dirty="0"/>
          </a:p>
        </p:txBody>
      </p:sp>
      <p:sp>
        <p:nvSpPr>
          <p:cNvPr id="3" name="Content Placeholder 2"/>
          <p:cNvSpPr>
            <a:spLocks noGrp="1"/>
          </p:cNvSpPr>
          <p:nvPr>
            <p:ph idx="1"/>
          </p:nvPr>
        </p:nvSpPr>
        <p:spPr>
          <a:xfrm>
            <a:off x="457200" y="1295400"/>
            <a:ext cx="8610600" cy="1524000"/>
          </a:xfrm>
        </p:spPr>
        <p:txBody>
          <a:bodyPr/>
          <a:lstStyle/>
          <a:p>
            <a:pPr lvl="0"/>
            <a:r>
              <a:rPr lang="en-US" sz="1800" dirty="0" smtClean="0"/>
              <a:t>Including liquid fats, like oils, or small amounts of fat at each meal are ways to increase fat intake while minimizing discomfort.</a:t>
            </a:r>
          </a:p>
          <a:p>
            <a:pPr lvl="0"/>
            <a:r>
              <a:rPr lang="en-US" sz="1800" dirty="0" smtClean="0"/>
              <a:t>Extensive research has demonstrated that patients on a </a:t>
            </a:r>
            <a:r>
              <a:rPr lang="en-US" sz="1800" u="sng" dirty="0" smtClean="0"/>
              <a:t>high fat</a:t>
            </a:r>
            <a:r>
              <a:rPr lang="en-US" sz="1800" dirty="0" smtClean="0"/>
              <a:t> diet experience more abdominal pain, discomfort, nausea and vomiting.  </a:t>
            </a:r>
          </a:p>
          <a:p>
            <a:pPr lvl="0"/>
            <a:r>
              <a:rPr lang="en-US" sz="1800" dirty="0" smtClean="0"/>
              <a:t>An overview of the fat content within the food groups is outlined in the table:</a:t>
            </a:r>
          </a:p>
          <a:p>
            <a:pPr>
              <a:buNone/>
            </a:pPr>
            <a:endParaRPr lang="en-US" sz="1400" dirty="0"/>
          </a:p>
        </p:txBody>
      </p:sp>
      <p:graphicFrame>
        <p:nvGraphicFramePr>
          <p:cNvPr id="5" name="Content Placeholder 3"/>
          <p:cNvGraphicFramePr>
            <a:graphicFrameLocks/>
          </p:cNvGraphicFramePr>
          <p:nvPr>
            <p:extLst>
              <p:ext uri="{D42A27DB-BD31-4B8C-83A1-F6EECF244321}">
                <p14:modId xmlns:p14="http://schemas.microsoft.com/office/powerpoint/2010/main" val="4111404327"/>
              </p:ext>
            </p:extLst>
          </p:nvPr>
        </p:nvGraphicFramePr>
        <p:xfrm>
          <a:off x="609600" y="3200400"/>
          <a:ext cx="7696200" cy="2966145"/>
        </p:xfrm>
        <a:graphic>
          <a:graphicData uri="http://schemas.openxmlformats.org/drawingml/2006/table">
            <a:tbl>
              <a:tblPr/>
              <a:tblGrid>
                <a:gridCol w="1905000"/>
                <a:gridCol w="2895600"/>
                <a:gridCol w="2895600"/>
              </a:tblGrid>
              <a:tr h="387428">
                <a:tc>
                  <a:txBody>
                    <a:bodyPr/>
                    <a:lstStyle/>
                    <a:p>
                      <a:pPr marL="0" marR="0" algn="ctr">
                        <a:spcBef>
                          <a:spcPts val="0"/>
                        </a:spcBef>
                        <a:spcAft>
                          <a:spcPts val="0"/>
                        </a:spcAft>
                      </a:pPr>
                      <a:r>
                        <a:rPr lang="en-US" sz="1200" b="1" dirty="0">
                          <a:solidFill>
                            <a:schemeClr val="bg1"/>
                          </a:solidFill>
                          <a:latin typeface="Arial" pitchFamily="34" charset="0"/>
                          <a:ea typeface="Times New Roman"/>
                          <a:cs typeface="Arial" pitchFamily="34" charset="0"/>
                        </a:rPr>
                        <a:t>FOOD GROUPS</a:t>
                      </a:r>
                    </a:p>
                  </a:txBody>
                  <a:tcPr marL="68580" marR="68580" marT="0" marB="0" anchor="ctr">
                    <a:lnL w="12700" cap="flat" cmpd="sng" algn="ctr">
                      <a:solidFill>
                        <a:srgbClr val="621B4B"/>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21B4B"/>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2163E"/>
                    </a:solidFill>
                  </a:tcPr>
                </a:tc>
                <a:tc>
                  <a:txBody>
                    <a:bodyPr/>
                    <a:lstStyle/>
                    <a:p>
                      <a:pPr marL="0" marR="0" algn="ctr">
                        <a:spcBef>
                          <a:spcPts val="0"/>
                        </a:spcBef>
                        <a:spcAft>
                          <a:spcPts val="0"/>
                        </a:spcAft>
                      </a:pPr>
                      <a:r>
                        <a:rPr lang="en-US" sz="1200" b="1" dirty="0">
                          <a:solidFill>
                            <a:schemeClr val="bg1"/>
                          </a:solidFill>
                          <a:latin typeface="Arial" pitchFamily="34" charset="0"/>
                          <a:ea typeface="Times New Roman"/>
                          <a:cs typeface="Arial" pitchFamily="34" charset="0"/>
                        </a:rPr>
                        <a:t>FOODS TO AVOID</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21B4B"/>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2163E"/>
                    </a:solidFill>
                  </a:tcPr>
                </a:tc>
                <a:tc>
                  <a:txBody>
                    <a:bodyPr/>
                    <a:lstStyle/>
                    <a:p>
                      <a:pPr marL="0" marR="0" algn="ctr">
                        <a:spcBef>
                          <a:spcPts val="0"/>
                        </a:spcBef>
                        <a:spcAft>
                          <a:spcPts val="0"/>
                        </a:spcAft>
                      </a:pPr>
                      <a:r>
                        <a:rPr lang="en-US" sz="1200" b="1" dirty="0">
                          <a:solidFill>
                            <a:schemeClr val="bg1"/>
                          </a:solidFill>
                          <a:latin typeface="Arial" pitchFamily="34" charset="0"/>
                          <a:ea typeface="Times New Roman"/>
                          <a:cs typeface="Arial" pitchFamily="34" charset="0"/>
                        </a:rPr>
                        <a:t>FOODS TO CHOOSE</a:t>
                      </a:r>
                    </a:p>
                  </a:txBody>
                  <a:tcPr marL="68580" marR="68580" marT="0" marB="0" anchor="ctr">
                    <a:lnL w="12700" cap="flat" cmpd="sng" algn="ctr">
                      <a:noFill/>
                      <a:prstDash val="solid"/>
                      <a:round/>
                      <a:headEnd type="none" w="med" len="med"/>
                      <a:tailEnd type="none" w="med" len="med"/>
                    </a:lnL>
                    <a:lnR w="12700" cap="flat" cmpd="sng" algn="ctr">
                      <a:solidFill>
                        <a:srgbClr val="621B4B"/>
                      </a:solidFill>
                      <a:prstDash val="solid"/>
                      <a:round/>
                      <a:headEnd type="none" w="med" len="med"/>
                      <a:tailEnd type="none" w="med" len="med"/>
                    </a:lnR>
                    <a:lnT w="12700" cap="flat" cmpd="sng" algn="ctr">
                      <a:solidFill>
                        <a:srgbClr val="621B4B"/>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2163E"/>
                    </a:solidFill>
                  </a:tcPr>
                </a:tc>
              </a:tr>
              <a:tr h="735062">
                <a:tc>
                  <a:txBody>
                    <a:bodyPr/>
                    <a:lstStyle/>
                    <a:p>
                      <a:pPr marL="0" marR="0">
                        <a:spcBef>
                          <a:spcPts val="0"/>
                        </a:spcBef>
                        <a:spcAft>
                          <a:spcPts val="0"/>
                        </a:spcAft>
                      </a:pPr>
                      <a:r>
                        <a:rPr lang="en-US" sz="1100" dirty="0">
                          <a:latin typeface="Arial" pitchFamily="34" charset="0"/>
                          <a:ea typeface="Times New Roman"/>
                          <a:cs typeface="Arial" pitchFamily="34" charset="0"/>
                        </a:rPr>
                        <a:t>Grains, cereal, pasta</a:t>
                      </a:r>
                    </a:p>
                  </a:txBody>
                  <a:tcPr>
                    <a:lnL w="12700" cap="flat" cmpd="sng" algn="ctr">
                      <a:solidFill>
                        <a:srgbClr val="621B4B"/>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spcBef>
                          <a:spcPts val="0"/>
                        </a:spcBef>
                        <a:spcAft>
                          <a:spcPts val="0"/>
                        </a:spcAft>
                      </a:pPr>
                      <a:r>
                        <a:rPr lang="en-US" sz="1100">
                          <a:latin typeface="Arial" pitchFamily="34" charset="0"/>
                          <a:ea typeface="Times New Roman"/>
                          <a:cs typeface="Arial" pitchFamily="34" charset="0"/>
                        </a:rPr>
                        <a:t>Crackers, chips, fried breading.</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spcBef>
                          <a:spcPts val="0"/>
                        </a:spcBef>
                        <a:spcAft>
                          <a:spcPts val="0"/>
                        </a:spcAft>
                      </a:pPr>
                      <a:r>
                        <a:rPr lang="en-US" sz="1100">
                          <a:latin typeface="Arial" pitchFamily="34" charset="0"/>
                          <a:ea typeface="Times New Roman"/>
                          <a:cs typeface="Arial" pitchFamily="34" charset="0"/>
                        </a:rPr>
                        <a:t>White bread, white rice, crackers, refined grains, pretzels, refined cereals.</a:t>
                      </a:r>
                    </a:p>
                  </a:txBody>
                  <a:tcPr>
                    <a:lnL w="9525" cap="flat" cmpd="sng" algn="ctr">
                      <a:solidFill>
                        <a:schemeClr val="bg1">
                          <a:lumMod val="85000"/>
                        </a:schemeClr>
                      </a:solidFill>
                      <a:prstDash val="solid"/>
                      <a:round/>
                      <a:headEnd type="none" w="med" len="med"/>
                      <a:tailEnd type="none" w="med" len="med"/>
                    </a:lnL>
                    <a:lnR w="12700" cap="flat" cmpd="sng" algn="ctr">
                      <a:solidFill>
                        <a:srgbClr val="621B4B"/>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735062">
                <a:tc>
                  <a:txBody>
                    <a:bodyPr/>
                    <a:lstStyle/>
                    <a:p>
                      <a:pPr marL="0" marR="0">
                        <a:spcBef>
                          <a:spcPts val="0"/>
                        </a:spcBef>
                        <a:spcAft>
                          <a:spcPts val="0"/>
                        </a:spcAft>
                      </a:pPr>
                      <a:r>
                        <a:rPr lang="en-US" sz="1100">
                          <a:latin typeface="Arial" pitchFamily="34" charset="0"/>
                          <a:ea typeface="Times New Roman"/>
                          <a:cs typeface="Arial" pitchFamily="34" charset="0"/>
                        </a:rPr>
                        <a:t>Fruits, vegetables and legumes</a:t>
                      </a:r>
                    </a:p>
                  </a:txBody>
                  <a:tcPr>
                    <a:lnL w="12700" cap="flat" cmpd="sng" algn="ctr">
                      <a:solidFill>
                        <a:srgbClr val="621B4B"/>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spcBef>
                          <a:spcPts val="0"/>
                        </a:spcBef>
                        <a:spcAft>
                          <a:spcPts val="0"/>
                        </a:spcAft>
                      </a:pPr>
                      <a:r>
                        <a:rPr lang="en-US" sz="1100" dirty="0">
                          <a:latin typeface="Arial" pitchFamily="34" charset="0"/>
                          <a:ea typeface="Times New Roman"/>
                          <a:cs typeface="Arial" pitchFamily="34" charset="0"/>
                        </a:rPr>
                        <a:t>Fruits, vegetables or legumes that are fried or cooked with excessive oil/butter</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spcBef>
                          <a:spcPts val="0"/>
                        </a:spcBef>
                        <a:spcAft>
                          <a:spcPts val="0"/>
                        </a:spcAft>
                      </a:pPr>
                      <a:r>
                        <a:rPr lang="en-US" sz="1100">
                          <a:latin typeface="Arial" pitchFamily="34" charset="0"/>
                          <a:ea typeface="Times New Roman"/>
                          <a:cs typeface="Arial" pitchFamily="34" charset="0"/>
                        </a:rPr>
                        <a:t>Cooked or canned fruits and vegetables with the skin removed. Sweet or white potatoes without the skin.</a:t>
                      </a:r>
                    </a:p>
                  </a:txBody>
                  <a:tcPr>
                    <a:lnL w="9525" cap="flat" cmpd="sng" algn="ctr">
                      <a:solidFill>
                        <a:schemeClr val="bg1">
                          <a:lumMod val="85000"/>
                        </a:schemeClr>
                      </a:solidFill>
                      <a:prstDash val="solid"/>
                      <a:round/>
                      <a:headEnd type="none" w="med" len="med"/>
                      <a:tailEnd type="none" w="med" len="med"/>
                    </a:lnL>
                    <a:lnR w="12700" cap="flat" cmpd="sng" algn="ctr">
                      <a:solidFill>
                        <a:srgbClr val="621B4B"/>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340936">
                <a:tc>
                  <a:txBody>
                    <a:bodyPr/>
                    <a:lstStyle/>
                    <a:p>
                      <a:pPr marL="0" marR="0">
                        <a:spcBef>
                          <a:spcPts val="0"/>
                        </a:spcBef>
                        <a:spcAft>
                          <a:spcPts val="0"/>
                        </a:spcAft>
                      </a:pPr>
                      <a:r>
                        <a:rPr lang="en-US" sz="1100">
                          <a:latin typeface="Arial" pitchFamily="34" charset="0"/>
                          <a:ea typeface="Times New Roman"/>
                          <a:cs typeface="Arial" pitchFamily="34" charset="0"/>
                        </a:rPr>
                        <a:t>Milk and dairy products</a:t>
                      </a:r>
                    </a:p>
                  </a:txBody>
                  <a:tcPr>
                    <a:lnL w="12700" cap="flat" cmpd="sng" algn="ctr">
                      <a:solidFill>
                        <a:srgbClr val="621B4B"/>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spcBef>
                          <a:spcPts val="0"/>
                        </a:spcBef>
                        <a:spcAft>
                          <a:spcPts val="0"/>
                        </a:spcAft>
                      </a:pPr>
                      <a:r>
                        <a:rPr lang="en-US" sz="1100">
                          <a:latin typeface="Arial" pitchFamily="34" charset="0"/>
                          <a:ea typeface="Times New Roman"/>
                          <a:cs typeface="Arial" pitchFamily="34" charset="0"/>
                        </a:rPr>
                        <a:t>2% or whole dairy products (milk, yogurt, cheese).</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spcBef>
                          <a:spcPts val="0"/>
                        </a:spcBef>
                        <a:spcAft>
                          <a:spcPts val="0"/>
                        </a:spcAft>
                      </a:pPr>
                      <a:r>
                        <a:rPr lang="en-US" sz="1100">
                          <a:latin typeface="Arial" pitchFamily="34" charset="0"/>
                          <a:ea typeface="Times New Roman"/>
                          <a:cs typeface="Arial" pitchFamily="34" charset="0"/>
                        </a:rPr>
                        <a:t>If tolerated, skim or 1% dairy products (milk, yogurt, cheese).</a:t>
                      </a:r>
                    </a:p>
                  </a:txBody>
                  <a:tcPr>
                    <a:lnL w="9525" cap="flat" cmpd="sng" algn="ctr">
                      <a:solidFill>
                        <a:schemeClr val="bg1">
                          <a:lumMod val="85000"/>
                        </a:schemeClr>
                      </a:solidFill>
                      <a:prstDash val="solid"/>
                      <a:round/>
                      <a:headEnd type="none" w="med" len="med"/>
                      <a:tailEnd type="none" w="med" len="med"/>
                    </a:lnL>
                    <a:lnR w="12700" cap="flat" cmpd="sng" algn="ctr">
                      <a:solidFill>
                        <a:srgbClr val="621B4B"/>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681873">
                <a:tc>
                  <a:txBody>
                    <a:bodyPr/>
                    <a:lstStyle/>
                    <a:p>
                      <a:pPr marL="0" marR="0">
                        <a:spcBef>
                          <a:spcPts val="0"/>
                        </a:spcBef>
                        <a:spcAft>
                          <a:spcPts val="0"/>
                        </a:spcAft>
                      </a:pPr>
                      <a:r>
                        <a:rPr lang="en-US" sz="1100" dirty="0">
                          <a:latin typeface="Arial" pitchFamily="34" charset="0"/>
                          <a:ea typeface="Times New Roman"/>
                          <a:cs typeface="Arial" pitchFamily="34" charset="0"/>
                        </a:rPr>
                        <a:t>Meats, fish, eggs and poultry</a:t>
                      </a:r>
                    </a:p>
                  </a:txBody>
                  <a:tcPr>
                    <a:lnL w="12700" cap="flat" cmpd="sng" algn="ctr">
                      <a:solidFill>
                        <a:srgbClr val="621B4B"/>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621B4B"/>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spcBef>
                          <a:spcPts val="0"/>
                        </a:spcBef>
                        <a:spcAft>
                          <a:spcPts val="0"/>
                        </a:spcAft>
                      </a:pPr>
                      <a:r>
                        <a:rPr lang="en-US" sz="1100" dirty="0">
                          <a:latin typeface="Arial" pitchFamily="34" charset="0"/>
                          <a:ea typeface="Times New Roman"/>
                          <a:cs typeface="Arial" pitchFamily="34" charset="0"/>
                        </a:rPr>
                        <a:t>High fat beef/pork/lamb. Avoid meats with visible fat (white-marbling)</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621B4B"/>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spcBef>
                          <a:spcPts val="0"/>
                        </a:spcBef>
                        <a:spcAft>
                          <a:spcPts val="0"/>
                        </a:spcAft>
                      </a:pPr>
                      <a:r>
                        <a:rPr lang="en-US" sz="1100" dirty="0">
                          <a:latin typeface="Arial" pitchFamily="34" charset="0"/>
                          <a:ea typeface="Times New Roman"/>
                          <a:cs typeface="Arial" pitchFamily="34" charset="0"/>
                        </a:rPr>
                        <a:t>Egg whites, skinless chicken or turkey breast, lean pork/beef/lamb/veal, liver, fish, shrimp, and crab.</a:t>
                      </a:r>
                    </a:p>
                  </a:txBody>
                  <a:tcPr>
                    <a:lnL w="9525" cap="flat" cmpd="sng" algn="ctr">
                      <a:solidFill>
                        <a:schemeClr val="bg1">
                          <a:lumMod val="85000"/>
                        </a:schemeClr>
                      </a:solidFill>
                      <a:prstDash val="solid"/>
                      <a:round/>
                      <a:headEnd type="none" w="med" len="med"/>
                      <a:tailEnd type="none" w="med" len="med"/>
                    </a:lnL>
                    <a:lnR w="12700" cap="flat" cmpd="sng" algn="ctr">
                      <a:solidFill>
                        <a:srgbClr val="621B4B"/>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621B4B"/>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spTree>
  </p:cSld>
  <p:clrMapOvr>
    <a:masterClrMapping/>
  </p:clrMapOvr>
  <p:transition xmlns:p14="http://schemas.microsoft.com/office/powerpoint/2010/main" advTm="30000"/>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luid.jpg"/>
          <p:cNvPicPr>
            <a:picLocks noChangeAspect="1"/>
          </p:cNvPicPr>
          <p:nvPr/>
        </p:nvPicPr>
        <p:blipFill>
          <a:blip r:embed="rId3" cstate="print"/>
          <a:srcRect b="8642"/>
          <a:stretch>
            <a:fillRect/>
          </a:stretch>
        </p:blipFill>
        <p:spPr>
          <a:xfrm>
            <a:off x="0" y="1219200"/>
            <a:ext cx="9144000" cy="5638800"/>
          </a:xfrm>
          <a:prstGeom prst="rect">
            <a:avLst/>
          </a:prstGeom>
        </p:spPr>
      </p:pic>
      <p:sp>
        <p:nvSpPr>
          <p:cNvPr id="2" name="Title 1"/>
          <p:cNvSpPr>
            <a:spLocks noGrp="1"/>
          </p:cNvSpPr>
          <p:nvPr>
            <p:ph type="title"/>
          </p:nvPr>
        </p:nvSpPr>
        <p:spPr/>
        <p:txBody>
          <a:bodyPr/>
          <a:lstStyle/>
          <a:p>
            <a:r>
              <a:rPr lang="en-US" dirty="0" smtClean="0"/>
              <a:t>Fluid</a:t>
            </a:r>
            <a:endParaRPr lang="en-US" dirty="0"/>
          </a:p>
        </p:txBody>
      </p:sp>
      <p:sp>
        <p:nvSpPr>
          <p:cNvPr id="3" name="Content Placeholder 2"/>
          <p:cNvSpPr>
            <a:spLocks noGrp="1"/>
          </p:cNvSpPr>
          <p:nvPr>
            <p:ph idx="1"/>
          </p:nvPr>
        </p:nvSpPr>
        <p:spPr>
          <a:xfrm>
            <a:off x="381000" y="2667000"/>
            <a:ext cx="8229600" cy="2392363"/>
          </a:xfrm>
        </p:spPr>
        <p:txBody>
          <a:bodyPr/>
          <a:lstStyle/>
          <a:p>
            <a:pPr marL="0" indent="0">
              <a:lnSpc>
                <a:spcPct val="150000"/>
              </a:lnSpc>
              <a:spcBef>
                <a:spcPts val="0"/>
              </a:spcBef>
              <a:buNone/>
            </a:pPr>
            <a:r>
              <a:rPr lang="en-US" sz="2000" dirty="0" smtClean="0">
                <a:solidFill>
                  <a:schemeClr val="tx2"/>
                </a:solidFill>
              </a:rPr>
              <a:t>Appropriate oral fluids are important to allow for the best intestinal absorption. With improved fluid absorption, dehydration can be avoided and IV hydration can be minimized. </a:t>
            </a:r>
            <a:r>
              <a:rPr lang="en-US" sz="2000" dirty="0">
                <a:solidFill>
                  <a:schemeClr val="tx2"/>
                </a:solidFill>
              </a:rPr>
              <a:t> </a:t>
            </a:r>
            <a:r>
              <a:rPr lang="en-US" sz="2000" dirty="0" smtClean="0">
                <a:solidFill>
                  <a:schemeClr val="tx2"/>
                </a:solidFill>
              </a:rPr>
              <a:t>Oral rehydration solutions allow for the best intestinal absorption.  The type and quantity of oral fluid that is needed will be determined based on your bowel anatomy and the volume of stool and urinary output.  Hydration will be explored in great detail in the next module.</a:t>
            </a:r>
          </a:p>
        </p:txBody>
      </p:sp>
      <p:pic>
        <p:nvPicPr>
          <p:cNvPr id="7" name="Picture 9" descr="logo_new.png"/>
          <p:cNvPicPr>
            <a:picLocks noChangeAspect="1"/>
          </p:cNvPicPr>
          <p:nvPr/>
        </p:nvPicPr>
        <p:blipFill>
          <a:blip r:embed="rId4" cstate="print"/>
          <a:srcRect/>
          <a:stretch>
            <a:fillRect/>
          </a:stretch>
        </p:blipFill>
        <p:spPr bwMode="auto">
          <a:xfrm>
            <a:off x="7543800" y="6164263"/>
            <a:ext cx="1219200" cy="561975"/>
          </a:xfrm>
          <a:prstGeom prst="rect">
            <a:avLst/>
          </a:prstGeom>
          <a:noFill/>
          <a:ln w="9525">
            <a:noFill/>
            <a:miter lim="800000"/>
            <a:headEnd/>
            <a:tailEnd/>
          </a:ln>
        </p:spPr>
      </p:pic>
    </p:spTree>
  </p:cSld>
  <p:clrMapOvr>
    <a:masterClrMapping/>
  </p:clrMapOvr>
  <p:transition xmlns:p14="http://schemas.microsoft.com/office/powerpoint/2010/main" advTm="30000"/>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Diet Tips to Remember</a:t>
            </a:r>
            <a:endParaRPr lang="en-US" dirty="0"/>
          </a:p>
        </p:txBody>
      </p:sp>
      <p:sp>
        <p:nvSpPr>
          <p:cNvPr id="5" name="AutoShape 45"/>
          <p:cNvSpPr>
            <a:spLocks noChangeArrowheads="1"/>
          </p:cNvSpPr>
          <p:nvPr/>
        </p:nvSpPr>
        <p:spPr bwMode="gray">
          <a:xfrm rot="5400000">
            <a:off x="778232" y="1029930"/>
            <a:ext cx="1166098" cy="1697037"/>
          </a:xfrm>
          <a:prstGeom prst="homePlate">
            <a:avLst>
              <a:gd name="adj" fmla="val 30782"/>
            </a:avLst>
          </a:prstGeom>
          <a:gradFill flip="none" rotWithShape="1">
            <a:gsLst>
              <a:gs pos="0">
                <a:srgbClr val="33556D">
                  <a:shade val="30000"/>
                  <a:satMod val="115000"/>
                </a:srgbClr>
              </a:gs>
              <a:gs pos="50000">
                <a:srgbClr val="33556D">
                  <a:shade val="67500"/>
                  <a:satMod val="115000"/>
                </a:srgbClr>
              </a:gs>
              <a:gs pos="100000">
                <a:srgbClr val="33556D">
                  <a:shade val="100000"/>
                  <a:satMod val="115000"/>
                </a:srgbClr>
              </a:gs>
            </a:gsLst>
            <a:lin ang="0" scaled="1"/>
            <a:tileRect/>
          </a:gradFill>
          <a:ln w="19050">
            <a:solidFill>
              <a:srgbClr val="EAEAEA"/>
            </a:solidFill>
            <a:miter lim="800000"/>
            <a:headEnd/>
            <a:tailEnd/>
          </a:ln>
          <a:effectLst>
            <a:outerShdw blurRad="50800" dist="38100" dir="2700000" algn="tl" rotWithShape="0">
              <a:prstClr val="black">
                <a:alpha val="40000"/>
              </a:prstClr>
            </a:outerShdw>
          </a:effectLst>
        </p:spPr>
        <p:txBody>
          <a:bodyPr rot="10800000" vert="eaVert" wrap="none" anchor="ctr"/>
          <a:lstStyle/>
          <a:p>
            <a:pPr algn="ctr" fontAlgn="auto">
              <a:spcBef>
                <a:spcPts val="0"/>
              </a:spcBef>
              <a:spcAft>
                <a:spcPts val="0"/>
              </a:spcAft>
              <a:defRPr/>
            </a:pPr>
            <a:endParaRPr lang="en-US" sz="1200" kern="0" dirty="0">
              <a:solidFill>
                <a:schemeClr val="bg1"/>
              </a:solidFill>
              <a:latin typeface="Arial" pitchFamily="34" charset="0"/>
              <a:cs typeface="Arial" pitchFamily="34" charset="0"/>
            </a:endParaRPr>
          </a:p>
        </p:txBody>
      </p:sp>
      <p:sp>
        <p:nvSpPr>
          <p:cNvPr id="6" name="Rectangle 48"/>
          <p:cNvSpPr>
            <a:spLocks noChangeArrowheads="1"/>
          </p:cNvSpPr>
          <p:nvPr/>
        </p:nvSpPr>
        <p:spPr bwMode="gray">
          <a:xfrm>
            <a:off x="2362200" y="1302519"/>
            <a:ext cx="6172200" cy="797333"/>
          </a:xfrm>
          <a:prstGeom prst="rect">
            <a:avLst/>
          </a:prstGeom>
          <a:solidFill>
            <a:srgbClr val="FFFFFF"/>
          </a:solidFill>
          <a:ln w="9525">
            <a:solidFill>
              <a:schemeClr val="bg1">
                <a:lumMod val="65000"/>
              </a:schemeClr>
            </a:solidFill>
            <a:miter lim="800000"/>
            <a:headEnd/>
            <a:tailEnd/>
          </a:ln>
          <a:effectLst>
            <a:outerShdw blurRad="50800" dist="38100" dir="2700000" algn="tl" rotWithShape="0">
              <a:prstClr val="black">
                <a:alpha val="40000"/>
              </a:prstClr>
            </a:outerShdw>
          </a:effectLst>
        </p:spPr>
        <p:txBody>
          <a:bodyPr lIns="108000" tIns="36000" rIns="36000" bIns="36000" anchor="ctr"/>
          <a:lstStyle/>
          <a:p>
            <a:pPr lvl="0"/>
            <a:r>
              <a:rPr lang="en-US" sz="1400" b="1" dirty="0" smtClean="0">
                <a:solidFill>
                  <a:srgbClr val="621B4B"/>
                </a:solidFill>
              </a:rPr>
              <a:t>Small, frequent meals are the easiest to tolerate.  </a:t>
            </a:r>
            <a:r>
              <a:rPr lang="en-US" sz="1400" dirty="0" smtClean="0"/>
              <a:t>Try ¼ to ½ c of a given food at a time and monitor your response. </a:t>
            </a:r>
          </a:p>
        </p:txBody>
      </p:sp>
      <p:sp>
        <p:nvSpPr>
          <p:cNvPr id="9" name="AutoShape 44"/>
          <p:cNvSpPr>
            <a:spLocks noChangeArrowheads="1"/>
          </p:cNvSpPr>
          <p:nvPr/>
        </p:nvSpPr>
        <p:spPr bwMode="gray">
          <a:xfrm rot="5400000">
            <a:off x="772536" y="1969646"/>
            <a:ext cx="1177489" cy="1697037"/>
          </a:xfrm>
          <a:prstGeom prst="chevron">
            <a:avLst>
              <a:gd name="adj" fmla="val 30727"/>
            </a:avLst>
          </a:prstGeom>
          <a:gradFill flip="none" rotWithShape="1">
            <a:gsLst>
              <a:gs pos="0">
                <a:srgbClr val="33556D">
                  <a:shade val="30000"/>
                  <a:satMod val="115000"/>
                </a:srgbClr>
              </a:gs>
              <a:gs pos="50000">
                <a:srgbClr val="33556D">
                  <a:shade val="67500"/>
                  <a:satMod val="115000"/>
                </a:srgbClr>
              </a:gs>
              <a:gs pos="100000">
                <a:srgbClr val="33556D">
                  <a:shade val="100000"/>
                  <a:satMod val="115000"/>
                </a:srgbClr>
              </a:gs>
            </a:gsLst>
            <a:lin ang="0" scaled="1"/>
            <a:tileRect/>
          </a:gradFill>
          <a:ln w="19050">
            <a:solidFill>
              <a:srgbClr val="EAEAEA"/>
            </a:solidFill>
            <a:miter lim="800000"/>
            <a:headEnd/>
            <a:tailEnd/>
          </a:ln>
          <a:effectLst>
            <a:outerShdw blurRad="50800" dist="38100" dir="2700000" algn="tl" rotWithShape="0">
              <a:prstClr val="black">
                <a:alpha val="40000"/>
              </a:prstClr>
            </a:outerShdw>
          </a:effectLst>
        </p:spPr>
        <p:txBody>
          <a:bodyPr rot="10800000" vert="eaVert" wrap="none" lIns="378000" anchor="ctr"/>
          <a:lstStyle/>
          <a:p>
            <a:pPr algn="ctr" fontAlgn="auto">
              <a:spcBef>
                <a:spcPts val="0"/>
              </a:spcBef>
              <a:spcAft>
                <a:spcPts val="0"/>
              </a:spcAft>
              <a:defRPr/>
            </a:pPr>
            <a:r>
              <a:rPr lang="en-US" sz="1400" kern="0" dirty="0">
                <a:solidFill>
                  <a:sysClr val="windowText" lastClr="000000"/>
                </a:solidFill>
                <a:latin typeface="Arial" pitchFamily="34" charset="0"/>
                <a:cs typeface="Arial" pitchFamily="34" charset="0"/>
              </a:rPr>
              <a:t/>
            </a:r>
            <a:br>
              <a:rPr lang="en-US" sz="1400" kern="0" dirty="0">
                <a:solidFill>
                  <a:sysClr val="windowText" lastClr="000000"/>
                </a:solidFill>
                <a:latin typeface="Arial" pitchFamily="34" charset="0"/>
                <a:cs typeface="Arial" pitchFamily="34" charset="0"/>
              </a:rPr>
            </a:br>
            <a:r>
              <a:rPr lang="en-US" sz="1400" kern="0" dirty="0">
                <a:solidFill>
                  <a:sysClr val="windowText" lastClr="000000"/>
                </a:solidFill>
                <a:latin typeface="Arial" pitchFamily="34" charset="0"/>
                <a:cs typeface="Arial" pitchFamily="34" charset="0"/>
              </a:rPr>
              <a:t/>
            </a:r>
            <a:br>
              <a:rPr lang="en-US" sz="1400" kern="0" dirty="0">
                <a:solidFill>
                  <a:sysClr val="windowText" lastClr="000000"/>
                </a:solidFill>
                <a:latin typeface="Arial" pitchFamily="34" charset="0"/>
                <a:cs typeface="Arial" pitchFamily="34" charset="0"/>
              </a:rPr>
            </a:br>
            <a:endParaRPr lang="en-US" sz="1400" kern="0" dirty="0">
              <a:solidFill>
                <a:schemeClr val="bg1"/>
              </a:solidFill>
              <a:latin typeface="Arial" pitchFamily="34" charset="0"/>
              <a:cs typeface="Arial" pitchFamily="34" charset="0"/>
            </a:endParaRPr>
          </a:p>
        </p:txBody>
      </p:sp>
      <p:sp>
        <p:nvSpPr>
          <p:cNvPr id="10" name="Rectangle 49"/>
          <p:cNvSpPr>
            <a:spLocks noChangeArrowheads="1"/>
          </p:cNvSpPr>
          <p:nvPr/>
        </p:nvSpPr>
        <p:spPr bwMode="gray">
          <a:xfrm>
            <a:off x="2362200" y="2229419"/>
            <a:ext cx="6172200" cy="808724"/>
          </a:xfrm>
          <a:prstGeom prst="rect">
            <a:avLst/>
          </a:prstGeom>
          <a:solidFill>
            <a:srgbClr val="FFFFFF"/>
          </a:solidFill>
          <a:ln w="6350">
            <a:solidFill>
              <a:schemeClr val="bg1">
                <a:lumMod val="65000"/>
              </a:schemeClr>
            </a:solidFill>
            <a:miter lim="800000"/>
            <a:headEnd/>
            <a:tailEnd/>
          </a:ln>
          <a:effectLst>
            <a:outerShdw blurRad="50800" dist="38100" dir="2700000" algn="tl" rotWithShape="0">
              <a:prstClr val="black">
                <a:alpha val="40000"/>
              </a:prstClr>
            </a:outerShdw>
          </a:effectLst>
        </p:spPr>
        <p:txBody>
          <a:bodyPr lIns="108000" tIns="36000" rIns="36000" bIns="36000" anchor="ctr"/>
          <a:lstStyle/>
          <a:p>
            <a:pPr lvl="0"/>
            <a:r>
              <a:rPr lang="en-US" sz="1400" b="1" dirty="0" smtClean="0">
                <a:solidFill>
                  <a:srgbClr val="621B4B"/>
                </a:solidFill>
              </a:rPr>
              <a:t>Continue to add new foods to your diet. </a:t>
            </a:r>
            <a:r>
              <a:rPr lang="en-US" sz="1400" dirty="0" smtClean="0"/>
              <a:t> It is ok to re-try foods that you </a:t>
            </a:r>
            <a:br>
              <a:rPr lang="en-US" sz="1400" dirty="0" smtClean="0"/>
            </a:br>
            <a:r>
              <a:rPr lang="en-US" sz="1400" dirty="0" smtClean="0"/>
              <a:t>were unable to tolerate previously. Sometimes trying a smaller amount at </a:t>
            </a:r>
            <a:br>
              <a:rPr lang="en-US" sz="1400" dirty="0" smtClean="0"/>
            </a:br>
            <a:r>
              <a:rPr lang="en-US" sz="1400" dirty="0" smtClean="0"/>
              <a:t>a later time will allow you to increase the variety of foods in your diet.</a:t>
            </a:r>
          </a:p>
        </p:txBody>
      </p:sp>
      <p:sp>
        <p:nvSpPr>
          <p:cNvPr id="13" name="AutoShape 46"/>
          <p:cNvSpPr>
            <a:spLocks noChangeArrowheads="1"/>
          </p:cNvSpPr>
          <p:nvPr/>
        </p:nvSpPr>
        <p:spPr bwMode="gray">
          <a:xfrm rot="5400000">
            <a:off x="772536" y="2915054"/>
            <a:ext cx="1177489" cy="1697037"/>
          </a:xfrm>
          <a:prstGeom prst="chevron">
            <a:avLst>
              <a:gd name="adj" fmla="val 30727"/>
            </a:avLst>
          </a:prstGeom>
          <a:gradFill flip="none" rotWithShape="1">
            <a:gsLst>
              <a:gs pos="0">
                <a:srgbClr val="33556D">
                  <a:shade val="30000"/>
                  <a:satMod val="115000"/>
                </a:srgbClr>
              </a:gs>
              <a:gs pos="50000">
                <a:srgbClr val="33556D">
                  <a:shade val="67500"/>
                  <a:satMod val="115000"/>
                </a:srgbClr>
              </a:gs>
              <a:gs pos="100000">
                <a:srgbClr val="33556D">
                  <a:shade val="100000"/>
                  <a:satMod val="115000"/>
                </a:srgbClr>
              </a:gs>
            </a:gsLst>
            <a:lin ang="0" scaled="1"/>
            <a:tileRect/>
          </a:gradFill>
          <a:ln w="19050">
            <a:solidFill>
              <a:srgbClr val="EAEAEA"/>
            </a:solidFill>
            <a:miter lim="800000"/>
            <a:headEnd/>
            <a:tailEnd/>
          </a:ln>
          <a:effectLst>
            <a:outerShdw blurRad="50800" dist="38100" dir="2700000" algn="tl" rotWithShape="0">
              <a:prstClr val="black">
                <a:alpha val="40000"/>
              </a:prstClr>
            </a:outerShdw>
          </a:effectLst>
        </p:spPr>
        <p:txBody>
          <a:bodyPr rot="10800000" vert="eaVert" wrap="none" lIns="378000" anchor="ctr"/>
          <a:lstStyle/>
          <a:p>
            <a:pPr algn="ctr" fontAlgn="auto">
              <a:spcBef>
                <a:spcPts val="0"/>
              </a:spcBef>
              <a:spcAft>
                <a:spcPts val="0"/>
              </a:spcAft>
              <a:defRPr/>
            </a:pPr>
            <a:r>
              <a:rPr lang="en-US" sz="1200" kern="0" dirty="0">
                <a:solidFill>
                  <a:schemeClr val="bg1"/>
                </a:solidFill>
                <a:latin typeface="Arial" pitchFamily="34" charset="0"/>
                <a:cs typeface="Arial" pitchFamily="34" charset="0"/>
              </a:rPr>
              <a:t/>
            </a:r>
            <a:br>
              <a:rPr lang="en-US" sz="1200" kern="0" dirty="0">
                <a:solidFill>
                  <a:schemeClr val="bg1"/>
                </a:solidFill>
                <a:latin typeface="Arial" pitchFamily="34" charset="0"/>
                <a:cs typeface="Arial" pitchFamily="34" charset="0"/>
              </a:rPr>
            </a:br>
            <a:r>
              <a:rPr lang="en-US" sz="1200" kern="0" dirty="0">
                <a:solidFill>
                  <a:schemeClr val="bg1"/>
                </a:solidFill>
                <a:latin typeface="Arial" pitchFamily="34" charset="0"/>
                <a:cs typeface="Arial" pitchFamily="34" charset="0"/>
              </a:rPr>
              <a:t/>
            </a:r>
            <a:br>
              <a:rPr lang="en-US" sz="1200" kern="0" dirty="0">
                <a:solidFill>
                  <a:schemeClr val="bg1"/>
                </a:solidFill>
                <a:latin typeface="Arial" pitchFamily="34" charset="0"/>
                <a:cs typeface="Arial" pitchFamily="34" charset="0"/>
              </a:rPr>
            </a:br>
            <a:endParaRPr lang="en-US" sz="1200" kern="0" dirty="0">
              <a:solidFill>
                <a:schemeClr val="bg1"/>
              </a:solidFill>
              <a:latin typeface="Arial" pitchFamily="34" charset="0"/>
              <a:cs typeface="Arial" pitchFamily="34" charset="0"/>
            </a:endParaRPr>
          </a:p>
        </p:txBody>
      </p:sp>
      <p:sp>
        <p:nvSpPr>
          <p:cNvPr id="14" name="Rectangle 50"/>
          <p:cNvSpPr>
            <a:spLocks noChangeArrowheads="1"/>
          </p:cNvSpPr>
          <p:nvPr/>
        </p:nvSpPr>
        <p:spPr bwMode="gray">
          <a:xfrm>
            <a:off x="2362200" y="3174828"/>
            <a:ext cx="6172200" cy="808724"/>
          </a:xfrm>
          <a:prstGeom prst="rect">
            <a:avLst/>
          </a:prstGeom>
          <a:solidFill>
            <a:srgbClr val="FFFFFF"/>
          </a:solidFill>
          <a:ln w="6350">
            <a:solidFill>
              <a:schemeClr val="bg1">
                <a:lumMod val="65000"/>
              </a:schemeClr>
            </a:solidFill>
            <a:miter lim="800000"/>
            <a:headEnd/>
            <a:tailEnd/>
          </a:ln>
          <a:effectLst>
            <a:outerShdw blurRad="50800" dist="38100" dir="2700000" algn="tl" rotWithShape="0">
              <a:prstClr val="black">
                <a:alpha val="40000"/>
              </a:prstClr>
            </a:outerShdw>
          </a:effectLst>
        </p:spPr>
        <p:txBody>
          <a:bodyPr lIns="108000" tIns="36000" rIns="36000" bIns="36000" anchor="ctr"/>
          <a:lstStyle/>
          <a:p>
            <a:pPr lvl="0"/>
            <a:r>
              <a:rPr lang="en-US" sz="1400" b="1" dirty="0" smtClean="0">
                <a:solidFill>
                  <a:srgbClr val="621B4B"/>
                </a:solidFill>
              </a:rPr>
              <a:t>Chew your food well.  </a:t>
            </a:r>
            <a:r>
              <a:rPr lang="en-US" sz="1400" dirty="0" smtClean="0"/>
              <a:t>This is the first step in digestion and can make a </a:t>
            </a:r>
            <a:br>
              <a:rPr lang="en-US" sz="1400" dirty="0" smtClean="0"/>
            </a:br>
            <a:r>
              <a:rPr lang="en-US" sz="1400" dirty="0" smtClean="0"/>
              <a:t>huge difference in GI tolerance.</a:t>
            </a:r>
          </a:p>
        </p:txBody>
      </p:sp>
      <p:sp>
        <p:nvSpPr>
          <p:cNvPr id="17" name="AutoShape 47"/>
          <p:cNvSpPr>
            <a:spLocks noChangeArrowheads="1"/>
          </p:cNvSpPr>
          <p:nvPr/>
        </p:nvSpPr>
        <p:spPr bwMode="gray">
          <a:xfrm rot="5400000">
            <a:off x="772537" y="3861887"/>
            <a:ext cx="1177490" cy="1697037"/>
          </a:xfrm>
          <a:prstGeom prst="chevron">
            <a:avLst>
              <a:gd name="adj" fmla="val 30727"/>
            </a:avLst>
          </a:prstGeom>
          <a:gradFill flip="none" rotWithShape="1">
            <a:gsLst>
              <a:gs pos="0">
                <a:srgbClr val="33556D">
                  <a:shade val="30000"/>
                  <a:satMod val="115000"/>
                </a:srgbClr>
              </a:gs>
              <a:gs pos="50000">
                <a:srgbClr val="33556D">
                  <a:shade val="67500"/>
                  <a:satMod val="115000"/>
                </a:srgbClr>
              </a:gs>
              <a:gs pos="100000">
                <a:srgbClr val="33556D">
                  <a:shade val="100000"/>
                  <a:satMod val="115000"/>
                </a:srgbClr>
              </a:gs>
            </a:gsLst>
            <a:lin ang="0" scaled="1"/>
            <a:tileRect/>
          </a:gradFill>
          <a:ln w="19050">
            <a:solidFill>
              <a:srgbClr val="EAEAEA"/>
            </a:solidFill>
            <a:miter lim="800000"/>
            <a:headEnd/>
            <a:tailEnd/>
          </a:ln>
          <a:effectLst>
            <a:outerShdw blurRad="50800" dist="38100" dir="2700000" algn="tl" rotWithShape="0">
              <a:prstClr val="black">
                <a:alpha val="40000"/>
              </a:prstClr>
            </a:outerShdw>
          </a:effectLst>
        </p:spPr>
        <p:txBody>
          <a:bodyPr rot="10800000" vert="eaVert" wrap="none" lIns="378000" anchor="ctr"/>
          <a:lstStyle/>
          <a:p>
            <a:pPr algn="ctr" fontAlgn="auto">
              <a:spcBef>
                <a:spcPts val="0"/>
              </a:spcBef>
              <a:spcAft>
                <a:spcPts val="0"/>
              </a:spcAft>
              <a:defRPr/>
            </a:pPr>
            <a:r>
              <a:rPr lang="en-US" sz="1200" kern="0" dirty="0">
                <a:solidFill>
                  <a:schemeClr val="bg1"/>
                </a:solidFill>
                <a:latin typeface="Arial" pitchFamily="34" charset="0"/>
                <a:cs typeface="Arial" pitchFamily="34" charset="0"/>
              </a:rPr>
              <a:t/>
            </a:r>
            <a:br>
              <a:rPr lang="en-US" sz="1200" kern="0" dirty="0">
                <a:solidFill>
                  <a:schemeClr val="bg1"/>
                </a:solidFill>
                <a:latin typeface="Arial" pitchFamily="34" charset="0"/>
                <a:cs typeface="Arial" pitchFamily="34" charset="0"/>
              </a:rPr>
            </a:br>
            <a:r>
              <a:rPr lang="en-US" sz="1200" kern="0" dirty="0">
                <a:solidFill>
                  <a:schemeClr val="bg1"/>
                </a:solidFill>
                <a:latin typeface="Arial" pitchFamily="34" charset="0"/>
                <a:cs typeface="Arial" pitchFamily="34" charset="0"/>
              </a:rPr>
              <a:t/>
            </a:r>
            <a:br>
              <a:rPr lang="en-US" sz="1200" kern="0" dirty="0">
                <a:solidFill>
                  <a:schemeClr val="bg1"/>
                </a:solidFill>
                <a:latin typeface="Arial" pitchFamily="34" charset="0"/>
                <a:cs typeface="Arial" pitchFamily="34" charset="0"/>
              </a:rPr>
            </a:br>
            <a:endParaRPr lang="en-US" sz="1200" kern="0" dirty="0">
              <a:solidFill>
                <a:schemeClr val="bg1"/>
              </a:solidFill>
              <a:latin typeface="Arial" pitchFamily="34" charset="0"/>
              <a:cs typeface="Arial" pitchFamily="34" charset="0"/>
            </a:endParaRPr>
          </a:p>
        </p:txBody>
      </p:sp>
      <p:sp>
        <p:nvSpPr>
          <p:cNvPr id="18" name="Rectangle 52"/>
          <p:cNvSpPr>
            <a:spLocks noChangeArrowheads="1"/>
          </p:cNvSpPr>
          <p:nvPr/>
        </p:nvSpPr>
        <p:spPr bwMode="gray">
          <a:xfrm>
            <a:off x="2362200" y="4121661"/>
            <a:ext cx="6172200" cy="810148"/>
          </a:xfrm>
          <a:prstGeom prst="rect">
            <a:avLst/>
          </a:prstGeom>
          <a:solidFill>
            <a:srgbClr val="FFFFFF"/>
          </a:solidFill>
          <a:ln w="6350">
            <a:solidFill>
              <a:schemeClr val="bg1">
                <a:lumMod val="65000"/>
              </a:schemeClr>
            </a:solidFill>
            <a:miter lim="800000"/>
            <a:headEnd/>
            <a:tailEnd/>
          </a:ln>
          <a:effectLst>
            <a:outerShdw blurRad="50800" dist="38100" dir="2700000" algn="tl" rotWithShape="0">
              <a:prstClr val="black">
                <a:alpha val="40000"/>
              </a:prstClr>
            </a:outerShdw>
          </a:effectLst>
        </p:spPr>
        <p:txBody>
          <a:bodyPr lIns="108000" tIns="36000" rIns="36000" bIns="36000" anchor="ctr"/>
          <a:lstStyle/>
          <a:p>
            <a:pPr lvl="0"/>
            <a:r>
              <a:rPr lang="en-US" sz="1400" b="1" dirty="0" smtClean="0">
                <a:solidFill>
                  <a:srgbClr val="621B4B"/>
                </a:solidFill>
              </a:rPr>
              <a:t>Liquids tend to be easier to tolerate and can improve total caloric intake.  </a:t>
            </a:r>
            <a:r>
              <a:rPr lang="en-US" sz="1400" dirty="0" smtClean="0"/>
              <a:t>If your fullness increases as the day progresses, try switching over to liquid beverages that contain calories (shakes, juice, milk, etc.).</a:t>
            </a:r>
          </a:p>
        </p:txBody>
      </p:sp>
      <p:sp>
        <p:nvSpPr>
          <p:cNvPr id="21" name="PPTShape_0"/>
          <p:cNvSpPr>
            <a:spLocks noChangeArrowheads="1"/>
          </p:cNvSpPr>
          <p:nvPr/>
        </p:nvSpPr>
        <p:spPr bwMode="gray">
          <a:xfrm rot="5400000">
            <a:off x="772537" y="4811136"/>
            <a:ext cx="1177490" cy="1697037"/>
          </a:xfrm>
          <a:prstGeom prst="chevron">
            <a:avLst>
              <a:gd name="adj" fmla="val 30727"/>
            </a:avLst>
          </a:prstGeom>
          <a:gradFill flip="none" rotWithShape="1">
            <a:gsLst>
              <a:gs pos="0">
                <a:srgbClr val="33556D">
                  <a:shade val="30000"/>
                  <a:satMod val="115000"/>
                </a:srgbClr>
              </a:gs>
              <a:gs pos="50000">
                <a:srgbClr val="33556D">
                  <a:shade val="67500"/>
                  <a:satMod val="115000"/>
                </a:srgbClr>
              </a:gs>
              <a:gs pos="100000">
                <a:srgbClr val="33556D">
                  <a:shade val="100000"/>
                  <a:satMod val="115000"/>
                </a:srgbClr>
              </a:gs>
            </a:gsLst>
            <a:lin ang="0" scaled="1"/>
            <a:tileRect/>
          </a:gradFill>
          <a:ln w="19050">
            <a:solidFill>
              <a:srgbClr val="EAEAEA"/>
            </a:solidFill>
            <a:miter lim="800000"/>
            <a:headEnd/>
            <a:tailEnd/>
          </a:ln>
          <a:effectLst>
            <a:outerShdw blurRad="50800" dist="38100" dir="2700000" algn="tl" rotWithShape="0">
              <a:prstClr val="black">
                <a:alpha val="40000"/>
              </a:prstClr>
            </a:outerShdw>
          </a:effectLst>
        </p:spPr>
        <p:txBody>
          <a:bodyPr rot="10800000" vert="eaVert" wrap="none" lIns="378000" anchor="ctr"/>
          <a:lstStyle/>
          <a:p>
            <a:pPr algn="ctr" fontAlgn="auto">
              <a:spcBef>
                <a:spcPts val="0"/>
              </a:spcBef>
              <a:spcAft>
                <a:spcPts val="0"/>
              </a:spcAft>
              <a:defRPr/>
            </a:pPr>
            <a:r>
              <a:rPr lang="en-US" sz="1200" kern="0" dirty="0">
                <a:solidFill>
                  <a:schemeClr val="bg1"/>
                </a:solidFill>
                <a:latin typeface="Arial" pitchFamily="34" charset="0"/>
                <a:cs typeface="Arial" pitchFamily="34" charset="0"/>
              </a:rPr>
              <a:t/>
            </a:r>
            <a:br>
              <a:rPr lang="en-US" sz="1200" kern="0" dirty="0">
                <a:solidFill>
                  <a:schemeClr val="bg1"/>
                </a:solidFill>
                <a:latin typeface="Arial" pitchFamily="34" charset="0"/>
                <a:cs typeface="Arial" pitchFamily="34" charset="0"/>
              </a:rPr>
            </a:br>
            <a:r>
              <a:rPr lang="en-US" sz="1200" kern="0" dirty="0">
                <a:solidFill>
                  <a:schemeClr val="bg1"/>
                </a:solidFill>
                <a:latin typeface="Arial" pitchFamily="34" charset="0"/>
                <a:cs typeface="Arial" pitchFamily="34" charset="0"/>
              </a:rPr>
              <a:t/>
            </a:r>
            <a:br>
              <a:rPr lang="en-US" sz="1200" kern="0" dirty="0">
                <a:solidFill>
                  <a:schemeClr val="bg1"/>
                </a:solidFill>
                <a:latin typeface="Arial" pitchFamily="34" charset="0"/>
                <a:cs typeface="Arial" pitchFamily="34" charset="0"/>
              </a:rPr>
            </a:br>
            <a:endParaRPr lang="en-US" sz="1200" kern="0" dirty="0">
              <a:solidFill>
                <a:schemeClr val="bg1"/>
              </a:solidFill>
              <a:latin typeface="Arial" pitchFamily="34" charset="0"/>
              <a:cs typeface="Arial" pitchFamily="34" charset="0"/>
            </a:endParaRPr>
          </a:p>
        </p:txBody>
      </p:sp>
      <p:sp>
        <p:nvSpPr>
          <p:cNvPr id="22" name="PPTShape_1"/>
          <p:cNvSpPr>
            <a:spLocks noChangeArrowheads="1"/>
          </p:cNvSpPr>
          <p:nvPr/>
        </p:nvSpPr>
        <p:spPr bwMode="gray">
          <a:xfrm>
            <a:off x="2362200" y="5070910"/>
            <a:ext cx="6172200" cy="810148"/>
          </a:xfrm>
          <a:prstGeom prst="rect">
            <a:avLst/>
          </a:prstGeom>
          <a:solidFill>
            <a:srgbClr val="FFFFFF"/>
          </a:solidFill>
          <a:ln w="6350">
            <a:solidFill>
              <a:schemeClr val="bg1">
                <a:lumMod val="65000"/>
              </a:schemeClr>
            </a:solidFill>
            <a:miter lim="800000"/>
            <a:headEnd/>
            <a:tailEnd/>
          </a:ln>
          <a:effectLst>
            <a:outerShdw blurRad="50800" dist="38100" dir="2700000" algn="tl" rotWithShape="0">
              <a:prstClr val="black">
                <a:alpha val="40000"/>
              </a:prstClr>
            </a:outerShdw>
          </a:effectLst>
        </p:spPr>
        <p:txBody>
          <a:bodyPr lIns="108000" tIns="36000" rIns="36000" bIns="36000" anchor="ctr"/>
          <a:lstStyle/>
          <a:p>
            <a:pPr lvl="0"/>
            <a:r>
              <a:rPr lang="en-US" sz="1400" b="1" dirty="0" smtClean="0">
                <a:solidFill>
                  <a:srgbClr val="621B4B"/>
                </a:solidFill>
              </a:rPr>
              <a:t>Don’t lie down after a meal.  </a:t>
            </a:r>
            <a:r>
              <a:rPr lang="en-US" sz="1400" dirty="0" smtClean="0"/>
              <a:t>Try to sit up or walk around to help the food move throughout your GI tract.</a:t>
            </a:r>
          </a:p>
        </p:txBody>
      </p:sp>
    </p:spTree>
  </p:cSld>
  <p:clrMapOvr>
    <a:masterClrMapping/>
  </p:clrMapOvr>
  <p:transition xmlns:p14="http://schemas.microsoft.com/office/powerpoint/2010/main" advTm="30000"/>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med enkelt afrundet hjørne 46"/>
          <p:cNvSpPr>
            <a:spLocks/>
          </p:cNvSpPr>
          <p:nvPr/>
        </p:nvSpPr>
        <p:spPr bwMode="auto">
          <a:xfrm rot="10800000" flipH="1">
            <a:off x="539552" y="1311780"/>
            <a:ext cx="7918648" cy="4631820"/>
          </a:xfrm>
          <a:prstGeom prst="rect">
            <a:avLst/>
          </a:prstGeom>
          <a:solidFill>
            <a:schemeClr val="bg1"/>
          </a:solidFill>
          <a:ln w="9525" cap="flat" cmpd="sng">
            <a:solidFill>
              <a:srgbClr val="D9D9D9"/>
            </a:solidFill>
            <a:prstDash val="solid"/>
            <a:round/>
            <a:headEnd/>
            <a:tailEnd/>
          </a:ln>
          <a:effectLst>
            <a:outerShdw blurRad="63500" dist="38100" dir="2700000" algn="tl" rotWithShape="0">
              <a:srgbClr val="000000">
                <a:alpha val="39999"/>
              </a:srgbClr>
            </a:outerShdw>
          </a:effectLst>
        </p:spPr>
        <p:txBody>
          <a:bodyPr anchor="ctr"/>
          <a:lstStyle/>
          <a:p>
            <a:pPr>
              <a:defRPr/>
            </a:pPr>
            <a:endParaRPr lang="en-US"/>
          </a:p>
        </p:txBody>
      </p:sp>
      <p:sp>
        <p:nvSpPr>
          <p:cNvPr id="2" name="Title 1"/>
          <p:cNvSpPr>
            <a:spLocks noGrp="1"/>
          </p:cNvSpPr>
          <p:nvPr>
            <p:ph type="title"/>
          </p:nvPr>
        </p:nvSpPr>
        <p:spPr/>
        <p:txBody>
          <a:bodyPr/>
          <a:lstStyle/>
          <a:p>
            <a:r>
              <a:rPr lang="en-US" sz="3600" dirty="0" smtClean="0"/>
              <a:t>Case Study – Putting a Meal Together</a:t>
            </a:r>
            <a:endParaRPr lang="en-US" sz="3600" dirty="0"/>
          </a:p>
        </p:txBody>
      </p:sp>
      <p:sp>
        <p:nvSpPr>
          <p:cNvPr id="3" name="Content Placeholder 2"/>
          <p:cNvSpPr>
            <a:spLocks noGrp="1"/>
          </p:cNvSpPr>
          <p:nvPr>
            <p:ph idx="1"/>
          </p:nvPr>
        </p:nvSpPr>
        <p:spPr>
          <a:xfrm>
            <a:off x="838200" y="1676400"/>
            <a:ext cx="4114800" cy="4038600"/>
          </a:xfrm>
        </p:spPr>
        <p:txBody>
          <a:bodyPr/>
          <a:lstStyle/>
          <a:p>
            <a:pPr marL="0" indent="0">
              <a:lnSpc>
                <a:spcPct val="120000"/>
              </a:lnSpc>
              <a:spcBef>
                <a:spcPts val="0"/>
              </a:spcBef>
              <a:buNone/>
            </a:pPr>
            <a:r>
              <a:rPr lang="en-US" sz="1700" dirty="0" smtClean="0"/>
              <a:t>AC is a 37-year-old male with newly diagnosed intestinal </a:t>
            </a:r>
            <a:r>
              <a:rPr lang="en-US" sz="1700" dirty="0" err="1" smtClean="0"/>
              <a:t>dysmotility</a:t>
            </a:r>
            <a:r>
              <a:rPr lang="en-US" sz="1700" dirty="0" smtClean="0"/>
              <a:t>.  His main complaints are </a:t>
            </a:r>
            <a:r>
              <a:rPr lang="en-US" sz="1700" dirty="0" err="1" smtClean="0"/>
              <a:t>crampy</a:t>
            </a:r>
            <a:r>
              <a:rPr lang="en-US" sz="1700" dirty="0" smtClean="0"/>
              <a:t>, abdominal pain especially after dining out.  AC becomes frustrated when grocery shopping since starting to make his own meals. AC knows from his nutrition support team, that he needs to make carbohydrate, fat and protein a part of each meal.  Some of AC’s favorite foods are cereals, fruits, hamburgers, French fries and sandwiches.   </a:t>
            </a:r>
          </a:p>
        </p:txBody>
      </p:sp>
      <p:pic>
        <p:nvPicPr>
          <p:cNvPr id="5122" name="Picture 2" descr="Man shopping in supermarket Royalty Free Stock Photo"/>
          <p:cNvPicPr>
            <a:picLocks noChangeAspect="1" noChangeArrowheads="1"/>
          </p:cNvPicPr>
          <p:nvPr/>
        </p:nvPicPr>
        <p:blipFill>
          <a:blip r:embed="rId3" cstate="print"/>
          <a:srcRect/>
          <a:stretch>
            <a:fillRect/>
          </a:stretch>
        </p:blipFill>
        <p:spPr bwMode="auto">
          <a:xfrm>
            <a:off x="5389418" y="1325635"/>
            <a:ext cx="3086605" cy="4636008"/>
          </a:xfrm>
          <a:prstGeom prst="rect">
            <a:avLst/>
          </a:prstGeom>
          <a:noFill/>
        </p:spPr>
      </p:pic>
    </p:spTree>
  </p:cSld>
  <p:clrMapOvr>
    <a:masterClrMapping/>
  </p:clrMapOvr>
  <p:transition xmlns:p14="http://schemas.microsoft.com/office/powerpoint/2010/main" advTm="30000"/>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913"/>
            <a:ext cx="8686800" cy="852487"/>
          </a:xfrm>
        </p:spPr>
        <p:txBody>
          <a:bodyPr/>
          <a:lstStyle/>
          <a:p>
            <a:r>
              <a:rPr lang="en-US" sz="3600" dirty="0" smtClean="0"/>
              <a:t>Case Study – Selecting the Right Foods</a:t>
            </a:r>
            <a:endParaRPr lang="en-US" sz="3600" dirty="0"/>
          </a:p>
        </p:txBody>
      </p:sp>
      <p:grpSp>
        <p:nvGrpSpPr>
          <p:cNvPr id="30" name="Group 29"/>
          <p:cNvGrpSpPr/>
          <p:nvPr/>
        </p:nvGrpSpPr>
        <p:grpSpPr>
          <a:xfrm>
            <a:off x="3657600" y="2209800"/>
            <a:ext cx="2286000" cy="2752130"/>
            <a:chOff x="3276600" y="2277792"/>
            <a:chExt cx="2286000" cy="2752130"/>
          </a:xfrm>
        </p:grpSpPr>
        <p:sp>
          <p:nvSpPr>
            <p:cNvPr id="11" name="TextBox 10"/>
            <p:cNvSpPr txBox="1"/>
            <p:nvPr/>
          </p:nvSpPr>
          <p:spPr>
            <a:xfrm>
              <a:off x="3810000" y="2321488"/>
              <a:ext cx="1752600" cy="2708434"/>
            </a:xfrm>
            <a:prstGeom prst="rect">
              <a:avLst/>
            </a:prstGeom>
            <a:noFill/>
          </p:spPr>
          <p:txBody>
            <a:bodyPr wrap="square" rtlCol="0">
              <a:spAutoFit/>
            </a:bodyPr>
            <a:lstStyle/>
            <a:p>
              <a:pPr>
                <a:buNone/>
              </a:pPr>
              <a:r>
                <a:rPr lang="en-US" sz="1600" b="1" dirty="0" smtClean="0"/>
                <a:t>Dinner:</a:t>
              </a:r>
            </a:p>
            <a:p>
              <a:pPr marL="137160" indent="-137160">
                <a:buFont typeface="Arial" pitchFamily="34" charset="0"/>
                <a:buChar char="•"/>
              </a:pPr>
              <a:r>
                <a:rPr lang="en-US" sz="1400" dirty="0" smtClean="0"/>
                <a:t>1 Hamburger, grilled (98% lean ground beef)</a:t>
              </a:r>
            </a:p>
            <a:p>
              <a:pPr marL="137160" indent="-137160">
                <a:buFont typeface="Arial" pitchFamily="34" charset="0"/>
                <a:buChar char="•"/>
              </a:pPr>
              <a:r>
                <a:rPr lang="en-US" sz="1400" dirty="0" smtClean="0"/>
                <a:t>1 Slice low-fat American cheese</a:t>
              </a:r>
            </a:p>
            <a:p>
              <a:pPr marL="137160" indent="-137160">
                <a:buFont typeface="Arial" pitchFamily="34" charset="0"/>
                <a:buChar char="•"/>
              </a:pPr>
              <a:r>
                <a:rPr lang="en-US" sz="1400" dirty="0" smtClean="0"/>
                <a:t>1 White bun</a:t>
              </a:r>
            </a:p>
            <a:p>
              <a:pPr marL="137160" indent="-137160">
                <a:buFont typeface="Arial" pitchFamily="34" charset="0"/>
                <a:buChar char="•"/>
              </a:pPr>
              <a:r>
                <a:rPr lang="en-US" sz="1400" dirty="0" smtClean="0"/>
                <a:t>3 ounces Baked French fries, skinless</a:t>
              </a:r>
            </a:p>
            <a:p>
              <a:pPr marL="137160" indent="-137160">
                <a:buFont typeface="Arial" pitchFamily="34" charset="0"/>
                <a:buChar char="•"/>
              </a:pPr>
              <a:r>
                <a:rPr lang="en-US" sz="1400" dirty="0" smtClean="0"/>
                <a:t>1c. Well-cooked carrots</a:t>
              </a:r>
            </a:p>
          </p:txBody>
        </p:sp>
        <p:pic>
          <p:nvPicPr>
            <p:cNvPr id="23" name="Picture 22" descr="dinner.png"/>
            <p:cNvPicPr>
              <a:picLocks noChangeAspect="1"/>
            </p:cNvPicPr>
            <p:nvPr/>
          </p:nvPicPr>
          <p:blipFill>
            <a:blip r:embed="rId2" cstate="print"/>
            <a:stretch>
              <a:fillRect/>
            </a:stretch>
          </p:blipFill>
          <p:spPr>
            <a:xfrm>
              <a:off x="3276600" y="2277792"/>
              <a:ext cx="493361" cy="495375"/>
            </a:xfrm>
            <a:prstGeom prst="rect">
              <a:avLst/>
            </a:prstGeom>
          </p:spPr>
        </p:pic>
      </p:grpSp>
      <p:grpSp>
        <p:nvGrpSpPr>
          <p:cNvPr id="32" name="Group 31"/>
          <p:cNvGrpSpPr/>
          <p:nvPr/>
        </p:nvGrpSpPr>
        <p:grpSpPr>
          <a:xfrm>
            <a:off x="533400" y="1143000"/>
            <a:ext cx="2438400" cy="2100278"/>
            <a:chOff x="457200" y="1409625"/>
            <a:chExt cx="2438400" cy="2100278"/>
          </a:xfrm>
        </p:grpSpPr>
        <p:sp>
          <p:nvSpPr>
            <p:cNvPr id="7" name="TextBox 6"/>
            <p:cNvSpPr txBox="1"/>
            <p:nvPr/>
          </p:nvSpPr>
          <p:spPr>
            <a:xfrm>
              <a:off x="990600" y="1447800"/>
              <a:ext cx="1905000" cy="2062103"/>
            </a:xfrm>
            <a:prstGeom prst="rect">
              <a:avLst/>
            </a:prstGeom>
            <a:noFill/>
          </p:spPr>
          <p:txBody>
            <a:bodyPr wrap="square" rtlCol="0">
              <a:spAutoFit/>
            </a:bodyPr>
            <a:lstStyle/>
            <a:p>
              <a:pPr>
                <a:buNone/>
              </a:pPr>
              <a:r>
                <a:rPr lang="en-US" sz="1600" b="1" dirty="0" smtClean="0"/>
                <a:t>Breakfast:</a:t>
              </a:r>
            </a:p>
            <a:p>
              <a:pPr marL="137160" indent="-137160">
                <a:buFont typeface="Arial" pitchFamily="34" charset="0"/>
                <a:buChar char="•"/>
              </a:pPr>
              <a:r>
                <a:rPr lang="en-US" sz="1400" dirty="0" smtClean="0"/>
                <a:t>1c. Corn flakes </a:t>
              </a:r>
            </a:p>
            <a:p>
              <a:pPr marL="137160" indent="-137160">
                <a:buFont typeface="Arial" pitchFamily="34" charset="0"/>
                <a:buChar char="•"/>
              </a:pPr>
              <a:r>
                <a:rPr lang="en-US" sz="1400" dirty="0" smtClean="0"/>
                <a:t>½ c. 1% milk</a:t>
              </a:r>
            </a:p>
            <a:p>
              <a:pPr marL="137160" indent="-137160">
                <a:buFont typeface="Arial" pitchFamily="34" charset="0"/>
                <a:buChar char="•"/>
              </a:pPr>
              <a:r>
                <a:rPr lang="en-US" sz="1400" dirty="0" smtClean="0"/>
                <a:t>½ c. Canned peaches in own juice</a:t>
              </a:r>
            </a:p>
            <a:p>
              <a:pPr marL="137160" indent="-137160">
                <a:buFont typeface="Arial" pitchFamily="34" charset="0"/>
                <a:buChar char="•"/>
              </a:pPr>
              <a:r>
                <a:rPr lang="en-US" sz="1400" dirty="0" smtClean="0"/>
                <a:t>1 Hard boiled egg</a:t>
              </a:r>
            </a:p>
            <a:p>
              <a:pPr marL="137160" indent="-137160">
                <a:buFont typeface="Arial" pitchFamily="34" charset="0"/>
                <a:buChar char="•"/>
              </a:pPr>
              <a:r>
                <a:rPr lang="en-US" sz="1400" dirty="0" smtClean="0"/>
                <a:t>¾ c. Juice (any variety)</a:t>
              </a:r>
            </a:p>
          </p:txBody>
        </p:sp>
        <p:pic>
          <p:nvPicPr>
            <p:cNvPr id="24" name="Picture 23" descr="breakfast.png"/>
            <p:cNvPicPr>
              <a:picLocks noChangeAspect="1"/>
            </p:cNvPicPr>
            <p:nvPr/>
          </p:nvPicPr>
          <p:blipFill>
            <a:blip r:embed="rId3" cstate="print"/>
            <a:stretch>
              <a:fillRect/>
            </a:stretch>
          </p:blipFill>
          <p:spPr>
            <a:xfrm>
              <a:off x="457200" y="1409625"/>
              <a:ext cx="493361" cy="495375"/>
            </a:xfrm>
            <a:prstGeom prst="rect">
              <a:avLst/>
            </a:prstGeom>
          </p:spPr>
        </p:pic>
      </p:grpSp>
      <p:grpSp>
        <p:nvGrpSpPr>
          <p:cNvPr id="33" name="Group 32"/>
          <p:cNvGrpSpPr/>
          <p:nvPr/>
        </p:nvGrpSpPr>
        <p:grpSpPr>
          <a:xfrm>
            <a:off x="533400" y="3124200"/>
            <a:ext cx="2895600" cy="1884834"/>
            <a:chOff x="457200" y="3009825"/>
            <a:chExt cx="2895600" cy="1884834"/>
          </a:xfrm>
        </p:grpSpPr>
        <p:sp>
          <p:nvSpPr>
            <p:cNvPr id="8" name="TextBox 7"/>
            <p:cNvSpPr txBox="1"/>
            <p:nvPr/>
          </p:nvSpPr>
          <p:spPr>
            <a:xfrm>
              <a:off x="990600" y="3048000"/>
              <a:ext cx="2362200" cy="1846659"/>
            </a:xfrm>
            <a:prstGeom prst="rect">
              <a:avLst/>
            </a:prstGeom>
            <a:noFill/>
          </p:spPr>
          <p:txBody>
            <a:bodyPr wrap="square" rtlCol="0">
              <a:spAutoFit/>
            </a:bodyPr>
            <a:lstStyle/>
            <a:p>
              <a:pPr>
                <a:buNone/>
              </a:pPr>
              <a:r>
                <a:rPr lang="en-US" sz="1600" b="1" dirty="0" smtClean="0"/>
                <a:t>Snack:</a:t>
              </a:r>
            </a:p>
            <a:p>
              <a:pPr marL="137160" indent="-137160">
                <a:buFont typeface="Arial" pitchFamily="34" charset="0"/>
                <a:buChar char="•"/>
              </a:pPr>
              <a:r>
                <a:rPr lang="en-US" sz="1400" dirty="0" smtClean="0"/>
                <a:t>1 ounce Lunchmeat</a:t>
              </a:r>
            </a:p>
            <a:p>
              <a:pPr marL="137160" indent="-137160">
                <a:buFont typeface="Arial" pitchFamily="34" charset="0"/>
                <a:buChar char="•"/>
              </a:pPr>
              <a:r>
                <a:rPr lang="en-US" sz="1400" dirty="0" smtClean="0"/>
                <a:t>1 Low-fat mozzarella cheese stick</a:t>
              </a:r>
            </a:p>
            <a:p>
              <a:pPr marL="137160" indent="-137160">
                <a:buFont typeface="Arial" pitchFamily="34" charset="0"/>
                <a:buChar char="•"/>
              </a:pPr>
              <a:r>
                <a:rPr lang="en-US" sz="1400" dirty="0" smtClean="0"/>
                <a:t>6 Low-fiber, low-fat crackers (&lt;2g fiber per serving, &lt;3g fat per serving)</a:t>
              </a:r>
            </a:p>
          </p:txBody>
        </p:sp>
        <p:pic>
          <p:nvPicPr>
            <p:cNvPr id="25" name="Picture 24" descr="snack.png"/>
            <p:cNvPicPr>
              <a:picLocks noChangeAspect="1"/>
            </p:cNvPicPr>
            <p:nvPr/>
          </p:nvPicPr>
          <p:blipFill>
            <a:blip r:embed="rId4" cstate="print"/>
            <a:stretch>
              <a:fillRect/>
            </a:stretch>
          </p:blipFill>
          <p:spPr>
            <a:xfrm>
              <a:off x="457200" y="3009825"/>
              <a:ext cx="493361" cy="495375"/>
            </a:xfrm>
            <a:prstGeom prst="rect">
              <a:avLst/>
            </a:prstGeom>
          </p:spPr>
        </p:pic>
      </p:grpSp>
      <p:grpSp>
        <p:nvGrpSpPr>
          <p:cNvPr id="34" name="Group 33"/>
          <p:cNvGrpSpPr/>
          <p:nvPr/>
        </p:nvGrpSpPr>
        <p:grpSpPr>
          <a:xfrm>
            <a:off x="533400" y="4914900"/>
            <a:ext cx="2743200" cy="1905000"/>
            <a:chOff x="457200" y="4774287"/>
            <a:chExt cx="2743200" cy="1905000"/>
          </a:xfrm>
        </p:grpSpPr>
        <p:sp>
          <p:nvSpPr>
            <p:cNvPr id="9" name="TextBox 8"/>
            <p:cNvSpPr txBox="1"/>
            <p:nvPr/>
          </p:nvSpPr>
          <p:spPr>
            <a:xfrm>
              <a:off x="990600" y="4832628"/>
              <a:ext cx="2209800" cy="1846659"/>
            </a:xfrm>
            <a:prstGeom prst="rect">
              <a:avLst/>
            </a:prstGeom>
            <a:noFill/>
          </p:spPr>
          <p:txBody>
            <a:bodyPr wrap="square" rtlCol="0">
              <a:spAutoFit/>
            </a:bodyPr>
            <a:lstStyle/>
            <a:p>
              <a:pPr>
                <a:buNone/>
              </a:pPr>
              <a:r>
                <a:rPr lang="en-US" sz="1600" b="1" dirty="0" smtClean="0"/>
                <a:t>Lunch:</a:t>
              </a:r>
            </a:p>
            <a:p>
              <a:pPr marL="137160" indent="-137160">
                <a:buFont typeface="Arial" pitchFamily="34" charset="0"/>
                <a:buChar char="•"/>
              </a:pPr>
              <a:r>
                <a:rPr lang="en-US" sz="1400" dirty="0" smtClean="0"/>
                <a:t>1c. Tuna fish packed in water mixed with 1Tbsp mayonnaise, salt and pepper</a:t>
              </a:r>
            </a:p>
            <a:p>
              <a:pPr marL="137160" indent="-137160">
                <a:buFont typeface="Arial" pitchFamily="34" charset="0"/>
                <a:buChar char="•"/>
              </a:pPr>
              <a:r>
                <a:rPr lang="en-US" sz="1400" dirty="0" smtClean="0"/>
                <a:t>1 Slice white pita bread</a:t>
              </a:r>
            </a:p>
            <a:p>
              <a:pPr marL="137160" indent="-137160">
                <a:buFont typeface="Arial" pitchFamily="34" charset="0"/>
                <a:buChar char="•"/>
              </a:pPr>
              <a:r>
                <a:rPr lang="en-US" sz="1400" dirty="0" smtClean="0"/>
                <a:t>1 Banana</a:t>
              </a:r>
            </a:p>
            <a:p>
              <a:pPr marL="137160" indent="-137160">
                <a:buFont typeface="Arial" pitchFamily="34" charset="0"/>
                <a:buChar char="•"/>
              </a:pPr>
              <a:r>
                <a:rPr lang="en-US" sz="1400" dirty="0" smtClean="0"/>
                <a:t>1c. Pretzels</a:t>
              </a:r>
            </a:p>
          </p:txBody>
        </p:sp>
        <p:pic>
          <p:nvPicPr>
            <p:cNvPr id="26" name="Picture 25" descr="lunch.png"/>
            <p:cNvPicPr>
              <a:picLocks noChangeAspect="1"/>
            </p:cNvPicPr>
            <p:nvPr/>
          </p:nvPicPr>
          <p:blipFill>
            <a:blip r:embed="rId5" cstate="print"/>
            <a:stretch>
              <a:fillRect/>
            </a:stretch>
          </p:blipFill>
          <p:spPr>
            <a:xfrm>
              <a:off x="457200" y="4774287"/>
              <a:ext cx="493361" cy="495375"/>
            </a:xfrm>
            <a:prstGeom prst="rect">
              <a:avLst/>
            </a:prstGeom>
          </p:spPr>
        </p:pic>
      </p:grpSp>
      <p:grpSp>
        <p:nvGrpSpPr>
          <p:cNvPr id="31" name="Group 30"/>
          <p:cNvGrpSpPr/>
          <p:nvPr/>
        </p:nvGrpSpPr>
        <p:grpSpPr>
          <a:xfrm>
            <a:off x="3657600" y="1143000"/>
            <a:ext cx="2743200" cy="807616"/>
            <a:chOff x="3276600" y="1409625"/>
            <a:chExt cx="2743200" cy="807616"/>
          </a:xfrm>
        </p:grpSpPr>
        <p:sp>
          <p:nvSpPr>
            <p:cNvPr id="10" name="TextBox 9"/>
            <p:cNvSpPr txBox="1"/>
            <p:nvPr/>
          </p:nvSpPr>
          <p:spPr>
            <a:xfrm>
              <a:off x="3810000" y="1447800"/>
              <a:ext cx="2209800" cy="769441"/>
            </a:xfrm>
            <a:prstGeom prst="rect">
              <a:avLst/>
            </a:prstGeom>
            <a:noFill/>
          </p:spPr>
          <p:txBody>
            <a:bodyPr wrap="square" rtlCol="0">
              <a:spAutoFit/>
            </a:bodyPr>
            <a:lstStyle/>
            <a:p>
              <a:pPr>
                <a:buNone/>
              </a:pPr>
              <a:r>
                <a:rPr lang="en-US" sz="1600" b="1" dirty="0" smtClean="0"/>
                <a:t>Snack:</a:t>
              </a:r>
            </a:p>
            <a:p>
              <a:pPr marL="137160" indent="-137160">
                <a:buFont typeface="Arial" pitchFamily="34" charset="0"/>
                <a:buChar char="•"/>
              </a:pPr>
              <a:r>
                <a:rPr lang="en-US" sz="1400" dirty="0" smtClean="0"/>
                <a:t>1 Tbsp. Peanut butter</a:t>
              </a:r>
            </a:p>
            <a:p>
              <a:pPr marL="137160" indent="-137160">
                <a:buFont typeface="Arial" pitchFamily="34" charset="0"/>
                <a:buChar char="•"/>
              </a:pPr>
              <a:r>
                <a:rPr lang="en-US" sz="1400" dirty="0" smtClean="0"/>
                <a:t>2 Rice cakes</a:t>
              </a:r>
            </a:p>
          </p:txBody>
        </p:sp>
        <p:pic>
          <p:nvPicPr>
            <p:cNvPr id="27" name="Picture 26" descr="snack2.png"/>
            <p:cNvPicPr>
              <a:picLocks noChangeAspect="1"/>
            </p:cNvPicPr>
            <p:nvPr/>
          </p:nvPicPr>
          <p:blipFill>
            <a:blip r:embed="rId6" cstate="print"/>
            <a:stretch>
              <a:fillRect/>
            </a:stretch>
          </p:blipFill>
          <p:spPr>
            <a:xfrm>
              <a:off x="3276600" y="1409625"/>
              <a:ext cx="493361" cy="495375"/>
            </a:xfrm>
            <a:prstGeom prst="rect">
              <a:avLst/>
            </a:prstGeom>
          </p:spPr>
        </p:pic>
      </p:grpSp>
      <p:grpSp>
        <p:nvGrpSpPr>
          <p:cNvPr id="44" name="Group 43"/>
          <p:cNvGrpSpPr/>
          <p:nvPr/>
        </p:nvGrpSpPr>
        <p:grpSpPr>
          <a:xfrm rot="418983">
            <a:off x="6140063" y="2267270"/>
            <a:ext cx="2405102" cy="3378698"/>
            <a:chOff x="5950273" y="2637828"/>
            <a:chExt cx="2405102" cy="3378698"/>
          </a:xfrm>
        </p:grpSpPr>
        <p:pic>
          <p:nvPicPr>
            <p:cNvPr id="4098" name="Picture 2" descr="Clipboard with Checklist and Red Pen Royalty Free Stock Photo"/>
            <p:cNvPicPr>
              <a:picLocks noChangeAspect="1" noChangeArrowheads="1"/>
            </p:cNvPicPr>
            <p:nvPr/>
          </p:nvPicPr>
          <p:blipFill>
            <a:blip r:embed="rId7" cstate="print"/>
            <a:srcRect t="7516" r="1894"/>
            <a:stretch>
              <a:fillRect/>
            </a:stretch>
          </p:blipFill>
          <p:spPr bwMode="auto">
            <a:xfrm rot="1621241">
              <a:off x="5950273" y="2637828"/>
              <a:ext cx="2405102" cy="3378698"/>
            </a:xfrm>
            <a:prstGeom prst="rect">
              <a:avLst/>
            </a:prstGeom>
            <a:noFill/>
          </p:spPr>
        </p:pic>
        <p:sp>
          <p:nvSpPr>
            <p:cNvPr id="4" name="TextBox 3"/>
            <p:cNvSpPr txBox="1"/>
            <p:nvPr/>
          </p:nvSpPr>
          <p:spPr>
            <a:xfrm rot="482006">
              <a:off x="6857266" y="3329672"/>
              <a:ext cx="1226823" cy="1538883"/>
            </a:xfrm>
            <a:prstGeom prst="rect">
              <a:avLst/>
            </a:prstGeom>
            <a:noFill/>
          </p:spPr>
          <p:txBody>
            <a:bodyPr wrap="square" rtlCol="0">
              <a:spAutoFit/>
            </a:bodyPr>
            <a:lstStyle/>
            <a:p>
              <a:pPr>
                <a:lnSpc>
                  <a:spcPct val="200000"/>
                </a:lnSpc>
                <a:spcAft>
                  <a:spcPts val="600"/>
                </a:spcAft>
              </a:pPr>
              <a:r>
                <a:rPr lang="en-US" sz="1200" b="1" dirty="0" smtClean="0"/>
                <a:t>Carbohydrate</a:t>
              </a:r>
            </a:p>
            <a:p>
              <a:r>
                <a:rPr lang="en-US" sz="1200" b="1" dirty="0" smtClean="0"/>
                <a:t>high quality </a:t>
              </a:r>
              <a:br>
                <a:rPr lang="en-US" sz="1200" b="1" dirty="0" smtClean="0"/>
              </a:br>
              <a:r>
                <a:rPr lang="en-US" sz="1200" b="1" dirty="0" smtClean="0"/>
                <a:t>protein</a:t>
              </a:r>
            </a:p>
            <a:p>
              <a:pPr>
                <a:spcBef>
                  <a:spcPts val="600"/>
                </a:spcBef>
              </a:pPr>
              <a:r>
                <a:rPr lang="en-US" sz="1200" b="1" dirty="0" smtClean="0"/>
                <a:t>fat</a:t>
              </a:r>
              <a:endParaRPr lang="en-US" sz="1200" dirty="0" smtClean="0"/>
            </a:p>
            <a:p>
              <a:pPr>
                <a:lnSpc>
                  <a:spcPct val="200000"/>
                </a:lnSpc>
              </a:pPr>
              <a:endParaRPr lang="en-US" sz="1200" dirty="0"/>
            </a:p>
          </p:txBody>
        </p:sp>
        <p:sp>
          <p:nvSpPr>
            <p:cNvPr id="42" name="Rectangle 41"/>
            <p:cNvSpPr/>
            <p:nvPr/>
          </p:nvSpPr>
          <p:spPr>
            <a:xfrm>
              <a:off x="6705600" y="3962400"/>
              <a:ext cx="228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781800" y="3581400"/>
              <a:ext cx="174702"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xmlns:p14="http://schemas.microsoft.com/office/powerpoint/2010/main" advTm="30000"/>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Tree>
    <p:extLst>
      <p:ext uri="{BB962C8B-B14F-4D97-AF65-F5344CB8AC3E}">
        <p14:creationId xmlns:p14="http://schemas.microsoft.com/office/powerpoint/2010/main" val="3996762170"/>
      </p:ext>
    </p:extLst>
  </p:cSld>
  <p:clrMapOvr>
    <a:masterClrMapping/>
  </p:clrMapOvr>
  <p:transition xmlns:p14="http://schemas.microsoft.com/office/powerpoint/2010/main" advTm="30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29"/>
          <p:cNvSpPr>
            <a:spLocks noChangeArrowheads="1"/>
          </p:cNvSpPr>
          <p:nvPr/>
        </p:nvSpPr>
        <p:spPr bwMode="auto">
          <a:xfrm rot="10800000" flipV="1">
            <a:off x="0" y="1008063"/>
            <a:ext cx="9144000" cy="4935537"/>
          </a:xfrm>
          <a:prstGeom prst="rect">
            <a:avLst/>
          </a:prstGeom>
          <a:gradFill rotWithShape="1">
            <a:gsLst>
              <a:gs pos="0">
                <a:srgbClr val="BFBFBF"/>
              </a:gs>
              <a:gs pos="31000">
                <a:srgbClr val="F3F3F3"/>
              </a:gs>
              <a:gs pos="52000">
                <a:srgbClr val="F3F3F3"/>
              </a:gs>
              <a:gs pos="100000">
                <a:srgbClr val="F3F3F3"/>
              </a:gs>
              <a:gs pos="100000">
                <a:srgbClr val="F3F3F3"/>
              </a:gs>
              <a:gs pos="100000">
                <a:srgbClr val="F3F3F3"/>
              </a:gs>
            </a:gsLst>
            <a:lin ang="16200000" scaled="1"/>
          </a:gradFill>
          <a:ln w="9525">
            <a:no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sp>
        <p:nvSpPr>
          <p:cNvPr id="2" name="Title 1"/>
          <p:cNvSpPr>
            <a:spLocks noGrp="1"/>
          </p:cNvSpPr>
          <p:nvPr>
            <p:ph type="title"/>
          </p:nvPr>
        </p:nvSpPr>
        <p:spPr>
          <a:xfrm>
            <a:off x="457200" y="89623"/>
            <a:ext cx="8229600" cy="852487"/>
          </a:xfrm>
        </p:spPr>
        <p:txBody>
          <a:bodyPr/>
          <a:lstStyle/>
          <a:p>
            <a:pPr>
              <a:lnSpc>
                <a:spcPct val="80000"/>
              </a:lnSpc>
            </a:pPr>
            <a:r>
              <a:rPr lang="en-US" sz="3600" dirty="0" smtClean="0"/>
              <a:t>Gastrointestinal (GI) </a:t>
            </a:r>
            <a:r>
              <a:rPr lang="en-US" sz="3600" dirty="0" err="1" smtClean="0"/>
              <a:t>Dysmotility</a:t>
            </a:r>
            <a:r>
              <a:rPr lang="en-US" sz="3600" dirty="0" smtClean="0"/>
              <a:t> Diet Guideline Overview</a:t>
            </a:r>
            <a:endParaRPr lang="en-US" sz="3600" dirty="0"/>
          </a:p>
        </p:txBody>
      </p:sp>
      <p:sp>
        <p:nvSpPr>
          <p:cNvPr id="3" name="Content Placeholder 2"/>
          <p:cNvSpPr>
            <a:spLocks noGrp="1"/>
          </p:cNvSpPr>
          <p:nvPr>
            <p:ph idx="1"/>
          </p:nvPr>
        </p:nvSpPr>
        <p:spPr>
          <a:xfrm>
            <a:off x="457200" y="1295400"/>
            <a:ext cx="8229600" cy="4525963"/>
          </a:xfrm>
        </p:spPr>
        <p:txBody>
          <a:bodyPr/>
          <a:lstStyle/>
          <a:p>
            <a:pPr lvl="0">
              <a:spcBef>
                <a:spcPts val="0"/>
              </a:spcBef>
              <a:spcAft>
                <a:spcPts val="600"/>
              </a:spcAft>
            </a:pPr>
            <a:r>
              <a:rPr lang="en-US" sz="2000" dirty="0" smtClean="0"/>
              <a:t>The goal of the GI </a:t>
            </a:r>
            <a:r>
              <a:rPr lang="en-US" sz="2000" dirty="0" err="1" smtClean="0"/>
              <a:t>dysmotility</a:t>
            </a:r>
            <a:r>
              <a:rPr lang="en-US" sz="2000" dirty="0" smtClean="0"/>
              <a:t> diet education is to assist consumers in choosing appropriate foods and fluids to maintain their nutritional status while minimizing unpleasant GI symptoms. </a:t>
            </a:r>
          </a:p>
          <a:p>
            <a:pPr marL="0" lvl="0" indent="0">
              <a:spcBef>
                <a:spcPts val="0"/>
              </a:spcBef>
              <a:spcAft>
                <a:spcPts val="600"/>
              </a:spcAft>
              <a:buNone/>
            </a:pPr>
            <a:endParaRPr lang="en-US" sz="2000" dirty="0" smtClean="0"/>
          </a:p>
          <a:p>
            <a:pPr lvl="0">
              <a:spcBef>
                <a:spcPts val="0"/>
              </a:spcBef>
              <a:spcAft>
                <a:spcPts val="600"/>
              </a:spcAft>
            </a:pPr>
            <a:r>
              <a:rPr lang="en-US" sz="2000" dirty="0" smtClean="0"/>
              <a:t>In general, calories come from carbohydrates, protein, and fat and are essential to your daily energy needs. Calories must equal or exceed calories expended for energy to prevent weight loss. </a:t>
            </a:r>
          </a:p>
          <a:p>
            <a:pPr>
              <a:buNone/>
            </a:pPr>
            <a:endParaRPr lang="en-US" sz="1600" dirty="0" smtClean="0"/>
          </a:p>
          <a:p>
            <a:pPr lvl="0">
              <a:buNone/>
            </a:pPr>
            <a:endParaRPr lang="en-US" sz="1600" dirty="0" smtClean="0"/>
          </a:p>
        </p:txBody>
      </p:sp>
    </p:spTree>
  </p:cSld>
  <p:clrMapOvr>
    <a:masterClrMapping/>
  </p:clrMapOvr>
  <p:transition xmlns:p14="http://schemas.microsoft.com/office/powerpoint/2010/main" advTm="30000"/>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29"/>
          <p:cNvSpPr>
            <a:spLocks noChangeArrowheads="1"/>
          </p:cNvSpPr>
          <p:nvPr/>
        </p:nvSpPr>
        <p:spPr bwMode="auto">
          <a:xfrm rot="10800000" flipV="1">
            <a:off x="0" y="1008063"/>
            <a:ext cx="9144000" cy="4935537"/>
          </a:xfrm>
          <a:prstGeom prst="rect">
            <a:avLst/>
          </a:prstGeom>
          <a:gradFill rotWithShape="1">
            <a:gsLst>
              <a:gs pos="0">
                <a:srgbClr val="BFBFBF"/>
              </a:gs>
              <a:gs pos="31000">
                <a:srgbClr val="F3F3F3"/>
              </a:gs>
              <a:gs pos="52000">
                <a:srgbClr val="F3F3F3"/>
              </a:gs>
              <a:gs pos="100000">
                <a:srgbClr val="F3F3F3"/>
              </a:gs>
              <a:gs pos="100000">
                <a:srgbClr val="F3F3F3"/>
              </a:gs>
              <a:gs pos="100000">
                <a:srgbClr val="F3F3F3"/>
              </a:gs>
            </a:gsLst>
            <a:lin ang="16200000" scaled="1"/>
          </a:gradFill>
          <a:ln w="9525">
            <a:no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sp>
        <p:nvSpPr>
          <p:cNvPr id="2" name="Title 1"/>
          <p:cNvSpPr>
            <a:spLocks noGrp="1"/>
          </p:cNvSpPr>
          <p:nvPr>
            <p:ph type="title"/>
          </p:nvPr>
        </p:nvSpPr>
        <p:spPr>
          <a:xfrm>
            <a:off x="457200" y="89623"/>
            <a:ext cx="8229600" cy="852487"/>
          </a:xfrm>
        </p:spPr>
        <p:txBody>
          <a:bodyPr/>
          <a:lstStyle/>
          <a:p>
            <a:pPr>
              <a:lnSpc>
                <a:spcPct val="80000"/>
              </a:lnSpc>
            </a:pPr>
            <a:r>
              <a:rPr lang="en-US" sz="3600" dirty="0" smtClean="0"/>
              <a:t>Gastrointestinal (GI) </a:t>
            </a:r>
            <a:r>
              <a:rPr lang="en-US" sz="3600" dirty="0" err="1" smtClean="0"/>
              <a:t>Dysmotility</a:t>
            </a:r>
            <a:r>
              <a:rPr lang="en-US" sz="3600" dirty="0" smtClean="0"/>
              <a:t> Diet Guideline Overview</a:t>
            </a:r>
            <a:endParaRPr lang="en-US" sz="3600" dirty="0"/>
          </a:p>
        </p:txBody>
      </p:sp>
      <p:sp>
        <p:nvSpPr>
          <p:cNvPr id="3" name="Content Placeholder 2"/>
          <p:cNvSpPr>
            <a:spLocks noGrp="1"/>
          </p:cNvSpPr>
          <p:nvPr>
            <p:ph idx="1"/>
          </p:nvPr>
        </p:nvSpPr>
        <p:spPr>
          <a:xfrm>
            <a:off x="457200" y="1295400"/>
            <a:ext cx="8229600" cy="4525963"/>
          </a:xfrm>
        </p:spPr>
        <p:txBody>
          <a:bodyPr/>
          <a:lstStyle/>
          <a:p>
            <a:pPr lvl="0">
              <a:spcBef>
                <a:spcPts val="0"/>
              </a:spcBef>
              <a:spcAft>
                <a:spcPts val="600"/>
              </a:spcAft>
            </a:pPr>
            <a:r>
              <a:rPr lang="en-US" sz="2000" dirty="0" smtClean="0"/>
              <a:t>Each meal consumed should be balanced and evenly distributed throughout the day (four to six meals) to maximize GI tolerance.</a:t>
            </a:r>
          </a:p>
          <a:p>
            <a:pPr marL="0" lvl="0" indent="0">
              <a:spcBef>
                <a:spcPts val="0"/>
              </a:spcBef>
              <a:spcAft>
                <a:spcPts val="600"/>
              </a:spcAft>
              <a:buNone/>
            </a:pPr>
            <a:endParaRPr lang="en-US" sz="2000" dirty="0" smtClean="0"/>
          </a:p>
          <a:p>
            <a:pPr lvl="0">
              <a:spcBef>
                <a:spcPts val="0"/>
              </a:spcBef>
              <a:spcAft>
                <a:spcPts val="600"/>
              </a:spcAft>
            </a:pPr>
            <a:r>
              <a:rPr lang="en-US" sz="2000" dirty="0" smtClean="0"/>
              <a:t>A balanced meal includes carbohydrate, high quality protein and fat.</a:t>
            </a:r>
          </a:p>
          <a:p>
            <a:pPr marL="0" lvl="0" indent="0">
              <a:spcBef>
                <a:spcPts val="0"/>
              </a:spcBef>
              <a:spcAft>
                <a:spcPts val="600"/>
              </a:spcAft>
              <a:buNone/>
            </a:pPr>
            <a:endParaRPr lang="en-US" sz="2000" dirty="0" smtClean="0"/>
          </a:p>
          <a:p>
            <a:pPr lvl="0">
              <a:spcBef>
                <a:spcPts val="0"/>
              </a:spcBef>
              <a:spcAft>
                <a:spcPts val="600"/>
              </a:spcAft>
            </a:pPr>
            <a:r>
              <a:rPr lang="en-US" sz="2000" dirty="0" smtClean="0"/>
              <a:t>The education provided in </a:t>
            </a:r>
            <a:r>
              <a:rPr lang="en-US" sz="2000" dirty="0" smtClean="0"/>
              <a:t>within this lecture was designed </a:t>
            </a:r>
            <a:r>
              <a:rPr lang="en-US" sz="2000" dirty="0" smtClean="0"/>
              <a:t>to educate you on every component of the recommended diet and will assist you in further translating the diet prescription into appropriate foods and the foods into appropriate meals. </a:t>
            </a:r>
          </a:p>
          <a:p>
            <a:pPr>
              <a:buNone/>
            </a:pPr>
            <a:endParaRPr lang="en-US" sz="2000" dirty="0" smtClean="0"/>
          </a:p>
          <a:p>
            <a:pPr>
              <a:buNone/>
            </a:pPr>
            <a:r>
              <a:rPr lang="en-US" b="1" dirty="0" smtClean="0">
                <a:solidFill>
                  <a:srgbClr val="621B4B"/>
                </a:solidFill>
              </a:rPr>
              <a:t>At this time, let’s take a brief look at each component of the diet…</a:t>
            </a:r>
          </a:p>
          <a:p>
            <a:pPr lvl="0">
              <a:buNone/>
            </a:pPr>
            <a:endParaRPr lang="en-US" sz="1600" dirty="0" smtClean="0"/>
          </a:p>
        </p:txBody>
      </p:sp>
    </p:spTree>
    <p:extLst>
      <p:ext uri="{BB962C8B-B14F-4D97-AF65-F5344CB8AC3E}">
        <p14:creationId xmlns:p14="http://schemas.microsoft.com/office/powerpoint/2010/main" val="681004036"/>
      </p:ext>
    </p:extLst>
  </p:cSld>
  <p:clrMapOvr>
    <a:masterClrMapping/>
  </p:clrMapOvr>
  <p:transition xmlns:p14="http://schemas.microsoft.com/office/powerpoint/2010/main" advTm="30000"/>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Dietary Carbohydrate</a:t>
            </a:r>
            <a:endParaRPr lang="en-US" dirty="0"/>
          </a:p>
        </p:txBody>
      </p:sp>
      <p:sp>
        <p:nvSpPr>
          <p:cNvPr id="3" name="Content Placeholder 2"/>
          <p:cNvSpPr>
            <a:spLocks noGrp="1"/>
          </p:cNvSpPr>
          <p:nvPr>
            <p:ph idx="1"/>
          </p:nvPr>
        </p:nvSpPr>
        <p:spPr>
          <a:xfrm>
            <a:off x="457200" y="1295400"/>
            <a:ext cx="5029200" cy="4525963"/>
          </a:xfrm>
        </p:spPr>
        <p:txBody>
          <a:bodyPr/>
          <a:lstStyle/>
          <a:p>
            <a:pPr lvl="0">
              <a:spcBef>
                <a:spcPts val="0"/>
              </a:spcBef>
              <a:spcAft>
                <a:spcPts val="600"/>
              </a:spcAft>
            </a:pPr>
            <a:r>
              <a:rPr lang="en-US" sz="2000" dirty="0" smtClean="0"/>
              <a:t>Dietary carbohydrates are the body’s main source of energy or fuel and therefore should comprise 40-60% of total calorie requirements each day. </a:t>
            </a:r>
          </a:p>
          <a:p>
            <a:pPr marL="0" lvl="0" indent="0">
              <a:spcBef>
                <a:spcPts val="0"/>
              </a:spcBef>
              <a:spcAft>
                <a:spcPts val="600"/>
              </a:spcAft>
              <a:buNone/>
            </a:pPr>
            <a:endParaRPr lang="en-US" sz="2000" dirty="0" smtClean="0"/>
          </a:p>
          <a:p>
            <a:pPr lvl="0">
              <a:spcBef>
                <a:spcPts val="0"/>
              </a:spcBef>
              <a:spcAft>
                <a:spcPts val="600"/>
              </a:spcAft>
            </a:pPr>
            <a:r>
              <a:rPr lang="en-US" sz="2000" dirty="0" smtClean="0"/>
              <a:t>There are two major types: </a:t>
            </a:r>
            <a:r>
              <a:rPr lang="en-US" sz="2000" u="sng" dirty="0" smtClean="0"/>
              <a:t>Complex Carbohydrates and Simple Carbohydrates</a:t>
            </a:r>
            <a:r>
              <a:rPr lang="en-US" sz="2000" dirty="0" smtClean="0"/>
              <a:t>.  </a:t>
            </a:r>
          </a:p>
        </p:txBody>
      </p:sp>
      <p:pic>
        <p:nvPicPr>
          <p:cNvPr id="4" name="Picture 3" descr="carb_label.png"/>
          <p:cNvPicPr>
            <a:picLocks noChangeAspect="1"/>
          </p:cNvPicPr>
          <p:nvPr/>
        </p:nvPicPr>
        <p:blipFill>
          <a:blip r:embed="rId2" cstate="print"/>
          <a:stretch>
            <a:fillRect/>
          </a:stretch>
        </p:blipFill>
        <p:spPr>
          <a:xfrm>
            <a:off x="5791200" y="1371600"/>
            <a:ext cx="2781300" cy="4495800"/>
          </a:xfrm>
          <a:prstGeom prst="rect">
            <a:avLst/>
          </a:prstGeom>
        </p:spPr>
      </p:pic>
    </p:spTree>
  </p:cSld>
  <p:clrMapOvr>
    <a:masterClrMapping/>
  </p:clrMapOvr>
  <p:transition xmlns:p14="http://schemas.microsoft.com/office/powerpoint/2010/main" advTm="30000"/>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913"/>
            <a:ext cx="8534400" cy="852487"/>
          </a:xfrm>
        </p:spPr>
        <p:txBody>
          <a:bodyPr/>
          <a:lstStyle/>
          <a:p>
            <a:r>
              <a:rPr lang="en-US" dirty="0" smtClean="0"/>
              <a:t>Carbohydrates: Complex and Simple</a:t>
            </a:r>
            <a:endParaRPr lang="en-US" dirty="0"/>
          </a:p>
        </p:txBody>
      </p:sp>
      <p:sp>
        <p:nvSpPr>
          <p:cNvPr id="3" name="Content Placeholder 2"/>
          <p:cNvSpPr>
            <a:spLocks noGrp="1"/>
          </p:cNvSpPr>
          <p:nvPr>
            <p:ph idx="1"/>
          </p:nvPr>
        </p:nvSpPr>
        <p:spPr>
          <a:xfrm>
            <a:off x="457200" y="1295400"/>
            <a:ext cx="8153400" cy="4525963"/>
          </a:xfrm>
        </p:spPr>
        <p:txBody>
          <a:bodyPr/>
          <a:lstStyle/>
          <a:p>
            <a:pPr lvl="0">
              <a:spcBef>
                <a:spcPts val="0"/>
              </a:spcBef>
              <a:spcAft>
                <a:spcPts val="600"/>
              </a:spcAft>
            </a:pPr>
            <a:r>
              <a:rPr lang="en-US" sz="1800" dirty="0" smtClean="0"/>
              <a:t>Complex Carbohydrates are also known as starches and fibers. </a:t>
            </a:r>
            <a:r>
              <a:rPr lang="en-US" sz="1800" dirty="0"/>
              <a:t> </a:t>
            </a:r>
            <a:r>
              <a:rPr lang="en-US" sz="1800" dirty="0" smtClean="0"/>
              <a:t>Simple carbohydrates are also known as sugars. </a:t>
            </a:r>
          </a:p>
          <a:p>
            <a:pPr marL="0" lvl="0" indent="0">
              <a:spcBef>
                <a:spcPts val="0"/>
              </a:spcBef>
              <a:spcAft>
                <a:spcPts val="600"/>
              </a:spcAft>
              <a:buNone/>
            </a:pPr>
            <a:endParaRPr lang="en-US" sz="1800" dirty="0" smtClean="0"/>
          </a:p>
          <a:p>
            <a:pPr lvl="0">
              <a:spcBef>
                <a:spcPts val="0"/>
              </a:spcBef>
              <a:spcAft>
                <a:spcPts val="600"/>
              </a:spcAft>
            </a:pPr>
            <a:r>
              <a:rPr lang="en-US" sz="1800" dirty="0" smtClean="0"/>
              <a:t>Complex carbohydrates (starches) should be </a:t>
            </a:r>
            <a:r>
              <a:rPr lang="en-US" sz="1800" u="sng" dirty="0" smtClean="0"/>
              <a:t>included</a:t>
            </a:r>
            <a:r>
              <a:rPr lang="en-US" sz="1800" dirty="0" smtClean="0"/>
              <a:t> in the diet and should make up the bulk of your daily calories.  </a:t>
            </a:r>
            <a:r>
              <a:rPr lang="en-US" sz="1800" b="1" dirty="0" smtClean="0"/>
              <a:t>Examples of complex carbohydrates include:</a:t>
            </a:r>
            <a:r>
              <a:rPr lang="en-US" sz="1800" dirty="0" smtClean="0"/>
              <a:t> </a:t>
            </a:r>
            <a:r>
              <a:rPr lang="en-US" sz="1800" b="1" dirty="0" smtClean="0"/>
              <a:t>pasta, white rice, potatoes (without skins), bread, rolls, bagels, crackers, and pretzels.</a:t>
            </a:r>
          </a:p>
          <a:p>
            <a:pPr marL="0" lvl="0" indent="0">
              <a:spcBef>
                <a:spcPts val="0"/>
              </a:spcBef>
              <a:spcAft>
                <a:spcPts val="600"/>
              </a:spcAft>
              <a:buNone/>
            </a:pPr>
            <a:endParaRPr lang="en-US" sz="1800" dirty="0" smtClean="0"/>
          </a:p>
          <a:p>
            <a:pPr lvl="0">
              <a:spcBef>
                <a:spcPts val="0"/>
              </a:spcBef>
              <a:spcAft>
                <a:spcPts val="600"/>
              </a:spcAft>
            </a:pPr>
            <a:r>
              <a:rPr lang="en-US" sz="1800" dirty="0" smtClean="0"/>
              <a:t>Complex carbohydrates (fibers) should be </a:t>
            </a:r>
            <a:r>
              <a:rPr lang="en-US" sz="1800" u="sng" dirty="0" smtClean="0"/>
              <a:t>avoided</a:t>
            </a:r>
            <a:r>
              <a:rPr lang="en-US" sz="1800" dirty="0" smtClean="0"/>
              <a:t>.  </a:t>
            </a:r>
            <a:r>
              <a:rPr lang="en-US" sz="1800" b="1" dirty="0" smtClean="0"/>
              <a:t>Examples of fiber includes: whole wheat pasta, skin on potatoes, brown rice, whole wheat bread, whole wheat rolls, whole wheat bagels, raw fruits and vegetables with skins and/or seeds.</a:t>
            </a:r>
          </a:p>
          <a:p>
            <a:pPr marL="0" lvl="0" indent="0">
              <a:spcBef>
                <a:spcPts val="0"/>
              </a:spcBef>
              <a:spcAft>
                <a:spcPts val="600"/>
              </a:spcAft>
              <a:buNone/>
            </a:pPr>
            <a:endParaRPr lang="en-US" sz="1800" dirty="0" smtClean="0"/>
          </a:p>
          <a:p>
            <a:pPr lvl="0">
              <a:spcBef>
                <a:spcPts val="0"/>
              </a:spcBef>
              <a:spcAft>
                <a:spcPts val="600"/>
              </a:spcAft>
            </a:pPr>
            <a:r>
              <a:rPr lang="en-US" sz="1800" dirty="0" smtClean="0"/>
              <a:t>Simple carbohydrates (sugars) should be minimized.  </a:t>
            </a:r>
            <a:r>
              <a:rPr lang="en-US" sz="1800" b="1" dirty="0" smtClean="0"/>
              <a:t>Examples of simple carbohydrates include: table sugar, jelly, jam, honey, regular syrup, candy, cake, cookies, ice cream, sherbet, smoothies and soda.</a:t>
            </a:r>
            <a:endParaRPr lang="en-US" sz="1800" dirty="0" smtClean="0"/>
          </a:p>
        </p:txBody>
      </p:sp>
    </p:spTree>
    <p:extLst>
      <p:ext uri="{BB962C8B-B14F-4D97-AF65-F5344CB8AC3E}">
        <p14:creationId xmlns:p14="http://schemas.microsoft.com/office/powerpoint/2010/main" val="1202339330"/>
      </p:ext>
    </p:extLst>
  </p:cSld>
  <p:clrMapOvr>
    <a:masterClrMapping/>
  </p:clrMapOvr>
  <p:transition xmlns:p14="http://schemas.microsoft.com/office/powerpoint/2010/main" advTm="30000"/>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623"/>
            <a:ext cx="8229600" cy="852487"/>
          </a:xfrm>
        </p:spPr>
        <p:txBody>
          <a:bodyPr/>
          <a:lstStyle/>
          <a:p>
            <a:pPr>
              <a:lnSpc>
                <a:spcPct val="80000"/>
              </a:lnSpc>
            </a:pPr>
            <a:r>
              <a:rPr lang="en-US" sz="3600" dirty="0" smtClean="0"/>
              <a:t>Avoiding Dietary Fiber</a:t>
            </a:r>
            <a:endParaRPr lang="en-US" sz="3600" dirty="0"/>
          </a:p>
        </p:txBody>
      </p:sp>
      <p:sp>
        <p:nvSpPr>
          <p:cNvPr id="3" name="Content Placeholder 2"/>
          <p:cNvSpPr>
            <a:spLocks noGrp="1"/>
          </p:cNvSpPr>
          <p:nvPr>
            <p:ph idx="1"/>
          </p:nvPr>
        </p:nvSpPr>
        <p:spPr>
          <a:xfrm>
            <a:off x="228600" y="1219200"/>
            <a:ext cx="8763000" cy="1676400"/>
          </a:xfrm>
        </p:spPr>
        <p:txBody>
          <a:bodyPr/>
          <a:lstStyle/>
          <a:p>
            <a:pPr lvl="0"/>
            <a:r>
              <a:rPr lang="en-US" sz="2000" dirty="0"/>
              <a:t>Why does fiber slow the movement of food throughout the GI tract?</a:t>
            </a:r>
          </a:p>
          <a:p>
            <a:pPr lvl="1"/>
            <a:r>
              <a:rPr lang="en-US" sz="1800" dirty="0" smtClean="0"/>
              <a:t>Fibers can attract water and form a gel within the stomach and intestine which slows the movement of food throughout the GI tract.</a:t>
            </a:r>
          </a:p>
          <a:p>
            <a:pPr lvl="1"/>
            <a:r>
              <a:rPr lang="en-US" sz="1800" dirty="0" smtClean="0"/>
              <a:t>Extensive research has demonstrated that patients on a </a:t>
            </a:r>
            <a:r>
              <a:rPr lang="en-US" sz="1800" u="sng" dirty="0" smtClean="0"/>
              <a:t>high fiber</a:t>
            </a:r>
            <a:r>
              <a:rPr lang="en-US" sz="1800" dirty="0" smtClean="0"/>
              <a:t> diet experience more abdominal pain, discomfort, nausea and vomiting.  </a:t>
            </a:r>
          </a:p>
          <a:p>
            <a:pPr lvl="1"/>
            <a:r>
              <a:rPr lang="en-US" sz="1800" dirty="0" smtClean="0"/>
              <a:t>An overview of the fiber content within the food groups is outlined in the table:</a:t>
            </a:r>
          </a:p>
        </p:txBody>
      </p:sp>
      <p:graphicFrame>
        <p:nvGraphicFramePr>
          <p:cNvPr id="5" name="Content Placeholder 3"/>
          <p:cNvGraphicFramePr>
            <a:graphicFrameLocks/>
          </p:cNvGraphicFramePr>
          <p:nvPr>
            <p:extLst>
              <p:ext uri="{D42A27DB-BD31-4B8C-83A1-F6EECF244321}">
                <p14:modId xmlns:p14="http://schemas.microsoft.com/office/powerpoint/2010/main" val="3275283205"/>
              </p:ext>
            </p:extLst>
          </p:nvPr>
        </p:nvGraphicFramePr>
        <p:xfrm>
          <a:off x="685800" y="3352800"/>
          <a:ext cx="7696200" cy="2966145"/>
        </p:xfrm>
        <a:graphic>
          <a:graphicData uri="http://schemas.openxmlformats.org/drawingml/2006/table">
            <a:tbl>
              <a:tblPr/>
              <a:tblGrid>
                <a:gridCol w="1905000"/>
                <a:gridCol w="2895600"/>
                <a:gridCol w="2895600"/>
              </a:tblGrid>
              <a:tr h="387428">
                <a:tc>
                  <a:txBody>
                    <a:bodyPr/>
                    <a:lstStyle/>
                    <a:p>
                      <a:pPr marL="0" marR="0" algn="ctr">
                        <a:spcBef>
                          <a:spcPts val="0"/>
                        </a:spcBef>
                        <a:spcAft>
                          <a:spcPts val="0"/>
                        </a:spcAft>
                      </a:pPr>
                      <a:r>
                        <a:rPr lang="en-US" sz="1200" b="1" dirty="0">
                          <a:solidFill>
                            <a:schemeClr val="bg1"/>
                          </a:solidFill>
                          <a:latin typeface="Arial" pitchFamily="34" charset="0"/>
                          <a:ea typeface="Times New Roman"/>
                          <a:cs typeface="Arial" pitchFamily="34" charset="0"/>
                        </a:rPr>
                        <a:t>FOOD GROUPS</a:t>
                      </a:r>
                    </a:p>
                  </a:txBody>
                  <a:tcPr marL="68580" marR="68580" marT="0" marB="0" anchor="ctr">
                    <a:lnL w="12700" cap="flat" cmpd="sng" algn="ctr">
                      <a:solidFill>
                        <a:srgbClr val="621B4B"/>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21B4B"/>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2163E"/>
                    </a:solidFill>
                  </a:tcPr>
                </a:tc>
                <a:tc>
                  <a:txBody>
                    <a:bodyPr/>
                    <a:lstStyle/>
                    <a:p>
                      <a:pPr marL="0" marR="0" algn="ctr">
                        <a:spcBef>
                          <a:spcPts val="0"/>
                        </a:spcBef>
                        <a:spcAft>
                          <a:spcPts val="0"/>
                        </a:spcAft>
                      </a:pPr>
                      <a:r>
                        <a:rPr lang="en-US" sz="1200" b="1" dirty="0">
                          <a:solidFill>
                            <a:schemeClr val="bg1"/>
                          </a:solidFill>
                          <a:latin typeface="Arial" pitchFamily="34" charset="0"/>
                          <a:ea typeface="Times New Roman"/>
                          <a:cs typeface="Arial" pitchFamily="34" charset="0"/>
                        </a:rPr>
                        <a:t>FOODS TO AVOID</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21B4B"/>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2163E"/>
                    </a:solidFill>
                  </a:tcPr>
                </a:tc>
                <a:tc>
                  <a:txBody>
                    <a:bodyPr/>
                    <a:lstStyle/>
                    <a:p>
                      <a:pPr marL="0" marR="0" algn="ctr">
                        <a:spcBef>
                          <a:spcPts val="0"/>
                        </a:spcBef>
                        <a:spcAft>
                          <a:spcPts val="0"/>
                        </a:spcAft>
                      </a:pPr>
                      <a:r>
                        <a:rPr lang="en-US" sz="1200" b="1" dirty="0">
                          <a:solidFill>
                            <a:schemeClr val="bg1"/>
                          </a:solidFill>
                          <a:latin typeface="Arial" pitchFamily="34" charset="0"/>
                          <a:ea typeface="Times New Roman"/>
                          <a:cs typeface="Arial" pitchFamily="34" charset="0"/>
                        </a:rPr>
                        <a:t>FOODS TO CHOOSE</a:t>
                      </a:r>
                    </a:p>
                  </a:txBody>
                  <a:tcPr marL="68580" marR="68580" marT="0" marB="0" anchor="ctr">
                    <a:lnL w="12700" cap="flat" cmpd="sng" algn="ctr">
                      <a:noFill/>
                      <a:prstDash val="solid"/>
                      <a:round/>
                      <a:headEnd type="none" w="med" len="med"/>
                      <a:tailEnd type="none" w="med" len="med"/>
                    </a:lnL>
                    <a:lnR w="12700" cap="flat" cmpd="sng" algn="ctr">
                      <a:solidFill>
                        <a:srgbClr val="621B4B"/>
                      </a:solidFill>
                      <a:prstDash val="solid"/>
                      <a:round/>
                      <a:headEnd type="none" w="med" len="med"/>
                      <a:tailEnd type="none" w="med" len="med"/>
                    </a:lnR>
                    <a:lnT w="12700" cap="flat" cmpd="sng" algn="ctr">
                      <a:solidFill>
                        <a:srgbClr val="621B4B"/>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2163E"/>
                    </a:solidFill>
                  </a:tcPr>
                </a:tc>
              </a:tr>
              <a:tr h="735062">
                <a:tc>
                  <a:txBody>
                    <a:bodyPr/>
                    <a:lstStyle/>
                    <a:p>
                      <a:pPr marL="0" marR="0">
                        <a:spcBef>
                          <a:spcPts val="0"/>
                        </a:spcBef>
                        <a:spcAft>
                          <a:spcPts val="0"/>
                        </a:spcAft>
                      </a:pPr>
                      <a:r>
                        <a:rPr lang="en-US" sz="1100">
                          <a:latin typeface="Arial" pitchFamily="34" charset="0"/>
                          <a:ea typeface="Times New Roman"/>
                          <a:cs typeface="Arial" pitchFamily="34" charset="0"/>
                        </a:rPr>
                        <a:t>Grains, cereal, pasta</a:t>
                      </a:r>
                    </a:p>
                  </a:txBody>
                  <a:tcPr>
                    <a:lnL w="12700" cap="flat" cmpd="sng" algn="ctr">
                      <a:solidFill>
                        <a:srgbClr val="621B4B"/>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spcBef>
                          <a:spcPts val="0"/>
                        </a:spcBef>
                        <a:spcAft>
                          <a:spcPts val="0"/>
                        </a:spcAft>
                      </a:pPr>
                      <a:r>
                        <a:rPr lang="en-US" sz="1100">
                          <a:latin typeface="Arial" pitchFamily="34" charset="0"/>
                          <a:ea typeface="Times New Roman"/>
                          <a:cs typeface="Arial" pitchFamily="34" charset="0"/>
                        </a:rPr>
                        <a:t>Whole grains, brown rice, popcorn, potatoes with the skin, high fiber cereals, rye bread, whole wheat breads, corn bread.</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spcBef>
                          <a:spcPts val="0"/>
                        </a:spcBef>
                        <a:spcAft>
                          <a:spcPts val="0"/>
                        </a:spcAft>
                      </a:pPr>
                      <a:r>
                        <a:rPr lang="en-US" sz="1100" dirty="0">
                          <a:latin typeface="Arial" pitchFamily="34" charset="0"/>
                          <a:ea typeface="Times New Roman"/>
                          <a:cs typeface="Arial" pitchFamily="34" charset="0"/>
                        </a:rPr>
                        <a:t>White bread, white rice, crackers, refined grains, pretzels, refined cereals.</a:t>
                      </a:r>
                    </a:p>
                  </a:txBody>
                  <a:tcPr>
                    <a:lnL w="9525" cap="flat" cmpd="sng" algn="ctr">
                      <a:solidFill>
                        <a:schemeClr val="bg1">
                          <a:lumMod val="85000"/>
                        </a:schemeClr>
                      </a:solidFill>
                      <a:prstDash val="solid"/>
                      <a:round/>
                      <a:headEnd type="none" w="med" len="med"/>
                      <a:tailEnd type="none" w="med" len="med"/>
                    </a:lnL>
                    <a:lnR w="12700" cap="flat" cmpd="sng" algn="ctr">
                      <a:solidFill>
                        <a:srgbClr val="621B4B"/>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735062">
                <a:tc>
                  <a:txBody>
                    <a:bodyPr/>
                    <a:lstStyle/>
                    <a:p>
                      <a:pPr marL="0" marR="0">
                        <a:spcBef>
                          <a:spcPts val="0"/>
                        </a:spcBef>
                        <a:spcAft>
                          <a:spcPts val="0"/>
                        </a:spcAft>
                      </a:pPr>
                      <a:r>
                        <a:rPr lang="en-US" sz="1100">
                          <a:latin typeface="Arial" pitchFamily="34" charset="0"/>
                          <a:ea typeface="Times New Roman"/>
                          <a:cs typeface="Arial" pitchFamily="34" charset="0"/>
                        </a:rPr>
                        <a:t>Fruits, vegetables and legumes</a:t>
                      </a:r>
                    </a:p>
                  </a:txBody>
                  <a:tcPr>
                    <a:lnL w="12700" cap="flat" cmpd="sng" algn="ctr">
                      <a:solidFill>
                        <a:srgbClr val="621B4B"/>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spcBef>
                          <a:spcPts val="0"/>
                        </a:spcBef>
                        <a:spcAft>
                          <a:spcPts val="0"/>
                        </a:spcAft>
                      </a:pPr>
                      <a:r>
                        <a:rPr lang="en-US" sz="1100" dirty="0">
                          <a:latin typeface="Arial" pitchFamily="34" charset="0"/>
                          <a:ea typeface="Times New Roman"/>
                          <a:cs typeface="Arial" pitchFamily="34" charset="0"/>
                        </a:rPr>
                        <a:t>Skins, nuts and seeds of the plant. Avoid uncooked fruits or vegetables. Avoid corn, onion, lentils, peas and beans.</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spcBef>
                          <a:spcPts val="0"/>
                        </a:spcBef>
                        <a:spcAft>
                          <a:spcPts val="0"/>
                        </a:spcAft>
                      </a:pPr>
                      <a:r>
                        <a:rPr lang="en-US" sz="1100">
                          <a:latin typeface="Arial" pitchFamily="34" charset="0"/>
                          <a:ea typeface="Times New Roman"/>
                          <a:cs typeface="Arial" pitchFamily="34" charset="0"/>
                        </a:rPr>
                        <a:t>Cooked or canned fruits and vegetables with the skin removed. Casseroles. Sweet or white potatoes without the skin.</a:t>
                      </a:r>
                    </a:p>
                  </a:txBody>
                  <a:tcPr>
                    <a:lnL w="9525" cap="flat" cmpd="sng" algn="ctr">
                      <a:solidFill>
                        <a:schemeClr val="bg1">
                          <a:lumMod val="85000"/>
                        </a:schemeClr>
                      </a:solidFill>
                      <a:prstDash val="solid"/>
                      <a:round/>
                      <a:headEnd type="none" w="med" len="med"/>
                      <a:tailEnd type="none" w="med" len="med"/>
                    </a:lnL>
                    <a:lnR w="12700" cap="flat" cmpd="sng" algn="ctr">
                      <a:solidFill>
                        <a:srgbClr val="621B4B"/>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340936">
                <a:tc>
                  <a:txBody>
                    <a:bodyPr/>
                    <a:lstStyle/>
                    <a:p>
                      <a:pPr marL="0" marR="0">
                        <a:spcBef>
                          <a:spcPts val="0"/>
                        </a:spcBef>
                        <a:spcAft>
                          <a:spcPts val="0"/>
                        </a:spcAft>
                      </a:pPr>
                      <a:r>
                        <a:rPr lang="en-US" sz="1100">
                          <a:latin typeface="Arial" pitchFamily="34" charset="0"/>
                          <a:ea typeface="Times New Roman"/>
                          <a:cs typeface="Arial" pitchFamily="34" charset="0"/>
                        </a:rPr>
                        <a:t>Milk and dairy products</a:t>
                      </a:r>
                    </a:p>
                  </a:txBody>
                  <a:tcPr>
                    <a:lnL w="12700" cap="flat" cmpd="sng" algn="ctr">
                      <a:solidFill>
                        <a:srgbClr val="621B4B"/>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spcBef>
                          <a:spcPts val="0"/>
                        </a:spcBef>
                        <a:spcAft>
                          <a:spcPts val="0"/>
                        </a:spcAft>
                      </a:pPr>
                      <a:r>
                        <a:rPr lang="en-US" sz="1100">
                          <a:latin typeface="Arial" pitchFamily="34" charset="0"/>
                          <a:ea typeface="Times New Roman"/>
                          <a:cs typeface="Arial" pitchFamily="34" charset="0"/>
                        </a:rPr>
                        <a:t>Dairy products that are fortified with fiber. </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spcBef>
                          <a:spcPts val="0"/>
                        </a:spcBef>
                        <a:spcAft>
                          <a:spcPts val="0"/>
                        </a:spcAft>
                      </a:pPr>
                      <a:r>
                        <a:rPr lang="en-US" sz="1100" dirty="0">
                          <a:latin typeface="Arial" pitchFamily="34" charset="0"/>
                          <a:ea typeface="Times New Roman"/>
                          <a:cs typeface="Arial" pitchFamily="34" charset="0"/>
                        </a:rPr>
                        <a:t>Dairy should be consumed as tolerated as this is a naturally fiber free food.</a:t>
                      </a:r>
                    </a:p>
                  </a:txBody>
                  <a:tcPr>
                    <a:lnL w="9525" cap="flat" cmpd="sng" algn="ctr">
                      <a:solidFill>
                        <a:schemeClr val="bg1">
                          <a:lumMod val="85000"/>
                        </a:schemeClr>
                      </a:solidFill>
                      <a:prstDash val="solid"/>
                      <a:round/>
                      <a:headEnd type="none" w="med" len="med"/>
                      <a:tailEnd type="none" w="med" len="med"/>
                    </a:lnL>
                    <a:lnR w="12700" cap="flat" cmpd="sng" algn="ctr">
                      <a:solidFill>
                        <a:srgbClr val="621B4B"/>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681873">
                <a:tc>
                  <a:txBody>
                    <a:bodyPr/>
                    <a:lstStyle/>
                    <a:p>
                      <a:pPr marL="0" marR="0">
                        <a:spcBef>
                          <a:spcPts val="0"/>
                        </a:spcBef>
                        <a:spcAft>
                          <a:spcPts val="0"/>
                        </a:spcAft>
                      </a:pPr>
                      <a:r>
                        <a:rPr lang="en-US" sz="1100" dirty="0">
                          <a:latin typeface="Arial" pitchFamily="34" charset="0"/>
                          <a:ea typeface="Times New Roman"/>
                          <a:cs typeface="Arial" pitchFamily="34" charset="0"/>
                        </a:rPr>
                        <a:t>Meats, fish, eggs and poultry</a:t>
                      </a:r>
                    </a:p>
                  </a:txBody>
                  <a:tcPr>
                    <a:lnL w="12700" cap="flat" cmpd="sng" algn="ctr">
                      <a:solidFill>
                        <a:srgbClr val="621B4B"/>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621B4B"/>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spcBef>
                          <a:spcPts val="0"/>
                        </a:spcBef>
                        <a:spcAft>
                          <a:spcPts val="0"/>
                        </a:spcAft>
                      </a:pPr>
                      <a:r>
                        <a:rPr lang="en-US" sz="1100" dirty="0">
                          <a:latin typeface="Arial" pitchFamily="34" charset="0"/>
                          <a:ea typeface="Times New Roman"/>
                          <a:cs typeface="Arial" pitchFamily="34" charset="0"/>
                        </a:rPr>
                        <a:t>Tough cuts of meat, processed meats (hot dogs, sausage, cold-cuts)</a:t>
                      </a:r>
                    </a:p>
                  </a:txBody>
                  <a:tcP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621B4B"/>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spcBef>
                          <a:spcPts val="0"/>
                        </a:spcBef>
                        <a:spcAft>
                          <a:spcPts val="0"/>
                        </a:spcAft>
                      </a:pPr>
                      <a:r>
                        <a:rPr lang="en-US" sz="1100" dirty="0">
                          <a:latin typeface="Arial" pitchFamily="34" charset="0"/>
                          <a:ea typeface="Times New Roman"/>
                          <a:cs typeface="Arial" pitchFamily="34" charset="0"/>
                        </a:rPr>
                        <a:t>Baked, broiled, tender meats/fish/poultry, tofu, ground meats, smooth peanut butter and any style eggs.</a:t>
                      </a:r>
                    </a:p>
                  </a:txBody>
                  <a:tcPr>
                    <a:lnL w="9525" cap="flat" cmpd="sng" algn="ctr">
                      <a:solidFill>
                        <a:schemeClr val="bg1">
                          <a:lumMod val="85000"/>
                        </a:schemeClr>
                      </a:solidFill>
                      <a:prstDash val="solid"/>
                      <a:round/>
                      <a:headEnd type="none" w="med" len="med"/>
                      <a:tailEnd type="none" w="med" len="med"/>
                    </a:lnL>
                    <a:lnR w="12700" cap="flat" cmpd="sng" algn="ctr">
                      <a:solidFill>
                        <a:srgbClr val="621B4B"/>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621B4B"/>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spTree>
  </p:cSld>
  <p:clrMapOvr>
    <a:masterClrMapping/>
  </p:clrMapOvr>
  <p:transition xmlns:p14="http://schemas.microsoft.com/office/powerpoint/2010/main" advTm="30000"/>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Dietary Protein</a:t>
            </a:r>
            <a:endParaRPr lang="en-US" dirty="0"/>
          </a:p>
        </p:txBody>
      </p:sp>
      <p:sp>
        <p:nvSpPr>
          <p:cNvPr id="3" name="Content Placeholder 2"/>
          <p:cNvSpPr>
            <a:spLocks noGrp="1"/>
          </p:cNvSpPr>
          <p:nvPr>
            <p:ph idx="1"/>
          </p:nvPr>
        </p:nvSpPr>
        <p:spPr>
          <a:xfrm>
            <a:off x="3733800" y="1447800"/>
            <a:ext cx="5029200" cy="4525963"/>
          </a:xfrm>
        </p:spPr>
        <p:txBody>
          <a:bodyPr/>
          <a:lstStyle/>
          <a:p>
            <a:pPr lvl="0">
              <a:spcBef>
                <a:spcPts val="0"/>
              </a:spcBef>
              <a:spcAft>
                <a:spcPts val="900"/>
              </a:spcAft>
            </a:pPr>
            <a:r>
              <a:rPr lang="en-US" dirty="0" smtClean="0"/>
              <a:t>Protein has several essential functions:</a:t>
            </a:r>
          </a:p>
          <a:p>
            <a:pPr lvl="1">
              <a:spcBef>
                <a:spcPts val="0"/>
              </a:spcBef>
              <a:spcAft>
                <a:spcPts val="900"/>
              </a:spcAft>
            </a:pPr>
            <a:r>
              <a:rPr lang="en-US" dirty="0" smtClean="0"/>
              <a:t>Energy production</a:t>
            </a:r>
          </a:p>
          <a:p>
            <a:pPr lvl="1">
              <a:spcBef>
                <a:spcPts val="0"/>
              </a:spcBef>
              <a:spcAft>
                <a:spcPts val="900"/>
              </a:spcAft>
            </a:pPr>
            <a:r>
              <a:rPr lang="en-US" dirty="0"/>
              <a:t>G</a:t>
            </a:r>
            <a:r>
              <a:rPr lang="en-US" dirty="0" smtClean="0"/>
              <a:t>rowth and maintenance of tissue</a:t>
            </a:r>
            <a:endParaRPr lang="en-US" dirty="0"/>
          </a:p>
          <a:p>
            <a:pPr lvl="1">
              <a:spcBef>
                <a:spcPts val="0"/>
              </a:spcBef>
              <a:spcAft>
                <a:spcPts val="900"/>
              </a:spcAft>
            </a:pPr>
            <a:r>
              <a:rPr lang="en-US" dirty="0" smtClean="0"/>
              <a:t>Formation of essential hormones like insulin, estrogen, growth hormones</a:t>
            </a:r>
          </a:p>
          <a:p>
            <a:pPr lvl="1">
              <a:spcBef>
                <a:spcPts val="0"/>
              </a:spcBef>
              <a:spcAft>
                <a:spcPts val="900"/>
              </a:spcAft>
            </a:pPr>
            <a:r>
              <a:rPr lang="en-US" dirty="0" smtClean="0"/>
              <a:t>Development of enzymes such as lactase, lipase, </a:t>
            </a:r>
            <a:r>
              <a:rPr lang="en-US" dirty="0" err="1" smtClean="0"/>
              <a:t>sucrase</a:t>
            </a:r>
            <a:endParaRPr lang="en-US" dirty="0"/>
          </a:p>
          <a:p>
            <a:pPr lvl="1">
              <a:spcBef>
                <a:spcPts val="0"/>
              </a:spcBef>
              <a:spcAft>
                <a:spcPts val="900"/>
              </a:spcAft>
            </a:pPr>
            <a:r>
              <a:rPr lang="en-US" dirty="0" smtClean="0"/>
              <a:t>Antibody production</a:t>
            </a:r>
          </a:p>
          <a:p>
            <a:pPr lvl="1">
              <a:spcBef>
                <a:spcPts val="0"/>
              </a:spcBef>
              <a:spcAft>
                <a:spcPts val="900"/>
              </a:spcAft>
            </a:pPr>
            <a:r>
              <a:rPr lang="en-US" dirty="0"/>
              <a:t>R</a:t>
            </a:r>
            <a:r>
              <a:rPr lang="en-US" dirty="0" smtClean="0"/>
              <a:t>egulation of body water and transport of nutrients</a:t>
            </a:r>
          </a:p>
        </p:txBody>
      </p:sp>
      <p:pic>
        <p:nvPicPr>
          <p:cNvPr id="4" name="Picture 3" descr="protien_label.png"/>
          <p:cNvPicPr>
            <a:picLocks noChangeAspect="1"/>
          </p:cNvPicPr>
          <p:nvPr/>
        </p:nvPicPr>
        <p:blipFill>
          <a:blip r:embed="rId2" cstate="print"/>
          <a:stretch>
            <a:fillRect/>
          </a:stretch>
        </p:blipFill>
        <p:spPr>
          <a:xfrm>
            <a:off x="533400" y="1371600"/>
            <a:ext cx="2781300" cy="4495800"/>
          </a:xfrm>
          <a:prstGeom prst="rect">
            <a:avLst/>
          </a:prstGeom>
        </p:spPr>
      </p:pic>
    </p:spTree>
  </p:cSld>
  <p:clrMapOvr>
    <a:masterClrMapping/>
  </p:clrMapOvr>
  <p:transition xmlns:p14="http://schemas.microsoft.com/office/powerpoint/2010/main" advTm="30000"/>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Dietary Protein</a:t>
            </a:r>
            <a:endParaRPr lang="en-US" dirty="0"/>
          </a:p>
        </p:txBody>
      </p:sp>
      <p:sp>
        <p:nvSpPr>
          <p:cNvPr id="3" name="Content Placeholder 2"/>
          <p:cNvSpPr>
            <a:spLocks noGrp="1"/>
          </p:cNvSpPr>
          <p:nvPr>
            <p:ph idx="1"/>
          </p:nvPr>
        </p:nvSpPr>
        <p:spPr>
          <a:xfrm>
            <a:off x="533400" y="1371600"/>
            <a:ext cx="7696200" cy="4602163"/>
          </a:xfrm>
        </p:spPr>
        <p:txBody>
          <a:bodyPr/>
          <a:lstStyle/>
          <a:p>
            <a:pPr lvl="0">
              <a:spcBef>
                <a:spcPts val="0"/>
              </a:spcBef>
              <a:spcAft>
                <a:spcPts val="900"/>
              </a:spcAft>
            </a:pPr>
            <a:r>
              <a:rPr lang="en-US" sz="2000" dirty="0" smtClean="0"/>
              <a:t>Protein should comprise 20-30% of total calories each day.</a:t>
            </a:r>
          </a:p>
          <a:p>
            <a:pPr marL="0" lvl="0" indent="0">
              <a:spcBef>
                <a:spcPts val="0"/>
              </a:spcBef>
              <a:spcAft>
                <a:spcPts val="900"/>
              </a:spcAft>
              <a:buNone/>
            </a:pPr>
            <a:endParaRPr lang="en-US" sz="2000" dirty="0" smtClean="0"/>
          </a:p>
          <a:p>
            <a:pPr lvl="0">
              <a:spcBef>
                <a:spcPts val="0"/>
              </a:spcBef>
              <a:spcAft>
                <a:spcPts val="900"/>
              </a:spcAft>
            </a:pPr>
            <a:r>
              <a:rPr lang="en-US" sz="2000" dirty="0" smtClean="0"/>
              <a:t>Not all proteins are alike; it is high quality protein from animal sources that is recommended at each meal and snack. </a:t>
            </a:r>
          </a:p>
          <a:p>
            <a:pPr marL="0" lvl="0" indent="0">
              <a:spcBef>
                <a:spcPts val="0"/>
              </a:spcBef>
              <a:spcAft>
                <a:spcPts val="900"/>
              </a:spcAft>
              <a:buNone/>
            </a:pPr>
            <a:endParaRPr lang="en-US" sz="2000" dirty="0" smtClean="0"/>
          </a:p>
          <a:p>
            <a:pPr lvl="0">
              <a:spcBef>
                <a:spcPts val="0"/>
              </a:spcBef>
              <a:spcAft>
                <a:spcPts val="900"/>
              </a:spcAft>
            </a:pPr>
            <a:r>
              <a:rPr lang="en-US" sz="2000" b="1" dirty="0" smtClean="0"/>
              <a:t>Examples of high quality proteins include:</a:t>
            </a:r>
            <a:r>
              <a:rPr lang="en-US" sz="2000" dirty="0" smtClean="0"/>
              <a:t> </a:t>
            </a:r>
            <a:r>
              <a:rPr lang="en-US" sz="2000" b="1" dirty="0" smtClean="0"/>
              <a:t>chicken, turkey, fish, pork, lean beef, and eggs</a:t>
            </a:r>
            <a:r>
              <a:rPr lang="en-US" sz="2000" dirty="0" smtClean="0"/>
              <a:t>.</a:t>
            </a:r>
          </a:p>
        </p:txBody>
      </p:sp>
    </p:spTree>
    <p:extLst>
      <p:ext uri="{BB962C8B-B14F-4D97-AF65-F5344CB8AC3E}">
        <p14:creationId xmlns:p14="http://schemas.microsoft.com/office/powerpoint/2010/main" val="812757900"/>
      </p:ext>
    </p:extLst>
  </p:cSld>
  <p:clrMapOvr>
    <a:masterClrMapping/>
  </p:clrMapOvr>
  <p:transition xmlns:p14="http://schemas.microsoft.com/office/powerpoint/2010/main" advTm="30000"/>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Dietary Fat</a:t>
            </a:r>
            <a:endParaRPr lang="en-US" dirty="0"/>
          </a:p>
        </p:txBody>
      </p:sp>
      <p:sp>
        <p:nvSpPr>
          <p:cNvPr id="3" name="Content Placeholder 2"/>
          <p:cNvSpPr>
            <a:spLocks noGrp="1"/>
          </p:cNvSpPr>
          <p:nvPr>
            <p:ph idx="1"/>
          </p:nvPr>
        </p:nvSpPr>
        <p:spPr>
          <a:xfrm>
            <a:off x="457200" y="1447800"/>
            <a:ext cx="4724400" cy="4525963"/>
          </a:xfrm>
        </p:spPr>
        <p:txBody>
          <a:bodyPr/>
          <a:lstStyle/>
          <a:p>
            <a:pPr lvl="0"/>
            <a:r>
              <a:rPr lang="en-US" sz="2000" dirty="0" smtClean="0"/>
              <a:t>Fat is a very important part of the diet but not all fats are alike. </a:t>
            </a:r>
          </a:p>
          <a:p>
            <a:pPr marL="0" lvl="0" indent="0">
              <a:buNone/>
            </a:pPr>
            <a:endParaRPr lang="en-US" sz="2000" dirty="0" smtClean="0"/>
          </a:p>
          <a:p>
            <a:pPr lvl="0"/>
            <a:r>
              <a:rPr lang="en-US" sz="2000" dirty="0" smtClean="0"/>
              <a:t>Foods high in animal fat and saturated fat should be limited.  </a:t>
            </a:r>
          </a:p>
          <a:p>
            <a:pPr marL="0" lvl="0" indent="0">
              <a:buNone/>
            </a:pPr>
            <a:endParaRPr lang="en-US" sz="2000" dirty="0" smtClean="0"/>
          </a:p>
          <a:p>
            <a:pPr lvl="0"/>
            <a:r>
              <a:rPr lang="en-US" sz="2000" b="1" dirty="0" smtClean="0"/>
              <a:t>Examples include: high fat meats, butter, shortening and whole milk.  Instead, the low-fat forms of these products should be selected such as lean meats, margarine, low-fat milk and cheeses.</a:t>
            </a:r>
          </a:p>
        </p:txBody>
      </p:sp>
      <p:pic>
        <p:nvPicPr>
          <p:cNvPr id="5" name="Picture 4" descr="fat_label.png"/>
          <p:cNvPicPr>
            <a:picLocks noChangeAspect="1"/>
          </p:cNvPicPr>
          <p:nvPr/>
        </p:nvPicPr>
        <p:blipFill>
          <a:blip r:embed="rId2" cstate="print"/>
          <a:stretch>
            <a:fillRect/>
          </a:stretch>
        </p:blipFill>
        <p:spPr>
          <a:xfrm>
            <a:off x="5562600" y="1371600"/>
            <a:ext cx="2781300" cy="4495800"/>
          </a:xfrm>
          <a:prstGeom prst="rect">
            <a:avLst/>
          </a:prstGeom>
        </p:spPr>
      </p:pic>
    </p:spTree>
  </p:cSld>
  <p:clrMapOvr>
    <a:masterClrMapping/>
  </p:clrMapOvr>
  <p:transition xmlns:p14="http://schemas.microsoft.com/office/powerpoint/2010/main" advTm="30000"/>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ESENTATION_ID" val="6230"/>
  <p:tag name="ARTICULATE_PROJECT_CHECK" val="0"/>
  <p:tag name="PUBLISH_TITLE" val="iThrive_functional_testing"/>
  <p:tag name="ARTICULATE_PUBLISH_PATH" val="\\.psf\NEW DROPBOX\Pixels2Picas\ThriveRx\iThrive Modules Final"/>
  <p:tag name="ARTICULATE_LOGO" val="logo_ppt.jpg"/>
  <p:tag name="ARTICULATE_PRESENTER" val="(None selected)"/>
  <p:tag name="ARTICULATE_PRESENTER_GUID" val="9869030842"/>
  <p:tag name="ARTICULATE_LMS" val="0"/>
  <p:tag name="ARTICULATE_TEMPLATE" val="ThriveRx"/>
  <p:tag name="ARTICULATE_TEMPLATE_GUID" val="21e33e86-324a-4490-9f0f-58ff266bedce"/>
  <p:tag name="LMS_PUBLISH" val="No"/>
  <p:tag name="PRESENTER_PREVIEW_MODE" val="0"/>
  <p:tag name="PRESENTER_PREVIEW_START" val="1"/>
  <p:tag name="PLAYERLOGOHEIGHT" val="90"/>
  <p:tag name="PLAYERLOGOWIDTH" val="193"/>
  <p:tag name="LAUNCHINNEWWINDOW" val="0"/>
  <p:tag name="LASTPUBLISHED" val="\\.psf\NEW DROPBOX\Pixels2Picas\ThriveRx\iThrive Modules Final\iThrive_functional_testing\player.html"/>
  <p:tag name="ARTICULATE_PRESENTER_VERSION" val="6"/>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JEANNIE\LOCALS~1\Temp\articulate\presenter\imgtemp\cpFEAda4_files\slide0001_image001.png"/>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JEANNIE\LOCALS~1\Temp\articulate\presenter\imgtemp\kbmUMit0_files\slide0001_image001.png"/>
</p:tagLst>
</file>

<file path=ppt/tags/tag4.xml><?xml version="1.0" encoding="utf-8"?>
<p:tagLst xmlns:a="http://schemas.openxmlformats.org/drawingml/2006/main" xmlns:r="http://schemas.openxmlformats.org/officeDocument/2006/relationships" xmlns:p="http://schemas.openxmlformats.org/presentationml/2006/main">
  <p:tag name="ARTICULATE_SLIDE_NAV" val="1"/>
  <p:tag name="ARTICULATE_SLIDE_GUID" val="383d649a-3a43-48e8-9345-4ad15202c2ff"/>
</p:tagLst>
</file>

<file path=ppt/theme/theme1.xml><?xml version="1.0" encoding="utf-8"?>
<a:theme xmlns:a="http://schemas.openxmlformats.org/drawingml/2006/main" name="Office Theme">
  <a:themeElements>
    <a:clrScheme name="Custom 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C315"/>
      </a:hlink>
      <a:folHlink>
        <a:srgbClr val="FFC31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11789</TotalTime>
  <Words>1629</Words>
  <Application>Microsoft Macintosh PowerPoint</Application>
  <PresentationFormat>On-screen Show (4:3)</PresentationFormat>
  <Paragraphs>142</Paragraphs>
  <Slides>16</Slides>
  <Notes>3</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Gastrointestinal (GI) Dysmotility Diet Guideline Overview</vt:lpstr>
      <vt:lpstr>Gastrointestinal (GI) Dysmotility Diet Guideline Overview</vt:lpstr>
      <vt:lpstr>Gastrointestinal (GI) Dysmotility Diet Guideline Overview</vt:lpstr>
      <vt:lpstr>Dietary Carbohydrate</vt:lpstr>
      <vt:lpstr>Carbohydrates: Complex and Simple</vt:lpstr>
      <vt:lpstr>Avoiding Dietary Fiber</vt:lpstr>
      <vt:lpstr>Dietary Protein</vt:lpstr>
      <vt:lpstr>Dietary Protein</vt:lpstr>
      <vt:lpstr>Dietary Fat</vt:lpstr>
      <vt:lpstr>Dietary Fat</vt:lpstr>
      <vt:lpstr>Dietary Fat</vt:lpstr>
      <vt:lpstr>Fluid</vt:lpstr>
      <vt:lpstr>Diet Tips to Remember</vt:lpstr>
      <vt:lpstr>Case Study – Putting a Meal Together</vt:lpstr>
      <vt:lpstr>Case Study – Selecting the Right Foods</vt:lpstr>
      <vt:lpstr>Thank you!</vt:lpstr>
    </vt:vector>
  </TitlesOfParts>
  <Company>Pixels 2 Picas,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ThriveRx</dc:title>
  <dc:creator>Lynsey Ozella</dc:creator>
  <cp:lastModifiedBy>Kristen Rhoda</cp:lastModifiedBy>
  <cp:revision>872</cp:revision>
  <dcterms:created xsi:type="dcterms:W3CDTF">2010-03-30T20:12:15Z</dcterms:created>
  <dcterms:modified xsi:type="dcterms:W3CDTF">2013-05-05T20:13:46Z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Carbohydrates_powerpoint9</vt:lpwstr>
  </property>
  <property fmtid="{D5CDD505-2E9C-101B-9397-08002B2CF9AE}" pid="4" name="ArticulateGUID">
    <vt:lpwstr>8F628D52-04D8-4B99-AFE1-98DC23E63D1B</vt:lpwstr>
  </property>
  <property fmtid="{D5CDD505-2E9C-101B-9397-08002B2CF9AE}" pid="5" name="ArticulateProjectFull">
    <vt:lpwstr>\\psf\Home\Dropbox\Pixels2Picas (1)\ThriveRx\iThrive\iThrive_Modules\Diet_Overview_Module\Diet_Overview.ppta</vt:lpwstr>
  </property>
</Properties>
</file>