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3" r:id="rId3"/>
    <p:sldId id="274" r:id="rId4"/>
    <p:sldId id="275" r:id="rId5"/>
    <p:sldId id="276" r:id="rId6"/>
    <p:sldId id="258" r:id="rId7"/>
    <p:sldId id="259" r:id="rId8"/>
    <p:sldId id="281" r:id="rId9"/>
    <p:sldId id="283" r:id="rId10"/>
    <p:sldId id="278" r:id="rId11"/>
    <p:sldId id="27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B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915FA-7FBF-4D9F-A424-E66C1D10233E}" v="10" dt="2020-02-27T13:35:18.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3"/>
  </p:normalViewPr>
  <p:slideViewPr>
    <p:cSldViewPr snapToGrid="0" snapToObjects="1">
      <p:cViewPr varScale="1">
        <p:scale>
          <a:sx n="108" d="100"/>
          <a:sy n="108" d="100"/>
        </p:scale>
        <p:origin x="7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BA941-3AFF-A443-814F-CE168FCDE04F}" type="datetimeFigureOut">
              <a:rPr lang="en-US" smtClean="0"/>
              <a:t>2/27/20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00726-179B-394E-B860-64F0D2EEF7AB}" type="slidenum">
              <a:rPr lang="en-US" smtClean="0"/>
              <a:t>‹#›</a:t>
            </a:fld>
            <a:endParaRPr lang="en-US"/>
          </a:p>
        </p:txBody>
      </p:sp>
    </p:spTree>
    <p:extLst>
      <p:ext uri="{BB962C8B-B14F-4D97-AF65-F5344CB8AC3E}">
        <p14:creationId xmlns:p14="http://schemas.microsoft.com/office/powerpoint/2010/main" val="252431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200726-179B-394E-B860-64F0D2EEF7AB}" type="slidenum">
              <a:rPr lang="en-US" smtClean="0"/>
              <a:t>1</a:t>
            </a:fld>
            <a:endParaRPr lang="en-US"/>
          </a:p>
        </p:txBody>
      </p:sp>
    </p:spTree>
    <p:extLst>
      <p:ext uri="{BB962C8B-B14F-4D97-AF65-F5344CB8AC3E}">
        <p14:creationId xmlns:p14="http://schemas.microsoft.com/office/powerpoint/2010/main" val="406720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http://pixabay.com/en/ipad-macbook-tablet-computer-606764/</a:t>
            </a:r>
          </a:p>
        </p:txBody>
      </p:sp>
      <p:sp>
        <p:nvSpPr>
          <p:cNvPr id="4" name="Slide Number Placeholder 3"/>
          <p:cNvSpPr>
            <a:spLocks noGrp="1"/>
          </p:cNvSpPr>
          <p:nvPr>
            <p:ph type="sldNum" sz="quarter" idx="10"/>
          </p:nvPr>
        </p:nvSpPr>
        <p:spPr/>
        <p:txBody>
          <a:bodyPr/>
          <a:lstStyle/>
          <a:p>
            <a:fld id="{3C2AA81C-CDD8-4FE8-8D9E-AD50B1C86AC4}" type="slidenum">
              <a:rPr lang="en-US" smtClean="0"/>
              <a:t>2</a:t>
            </a:fld>
            <a:endParaRPr lang="en-US"/>
          </a:p>
        </p:txBody>
      </p:sp>
    </p:spTree>
    <p:extLst>
      <p:ext uri="{BB962C8B-B14F-4D97-AF65-F5344CB8AC3E}">
        <p14:creationId xmlns:p14="http://schemas.microsoft.com/office/powerpoint/2010/main" val="73735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http://pixabay.com/en/ipad-macbook-tablet-computer-606764/</a:t>
            </a:r>
          </a:p>
        </p:txBody>
      </p:sp>
      <p:sp>
        <p:nvSpPr>
          <p:cNvPr id="4" name="Slide Number Placeholder 3"/>
          <p:cNvSpPr>
            <a:spLocks noGrp="1"/>
          </p:cNvSpPr>
          <p:nvPr>
            <p:ph type="sldNum" sz="quarter" idx="10"/>
          </p:nvPr>
        </p:nvSpPr>
        <p:spPr/>
        <p:txBody>
          <a:bodyPr/>
          <a:lstStyle/>
          <a:p>
            <a:fld id="{3C2AA81C-CDD8-4FE8-8D9E-AD50B1C86AC4}" type="slidenum">
              <a:rPr lang="en-US" smtClean="0"/>
              <a:t>3</a:t>
            </a:fld>
            <a:endParaRPr lang="en-US"/>
          </a:p>
        </p:txBody>
      </p:sp>
    </p:spTree>
    <p:extLst>
      <p:ext uri="{BB962C8B-B14F-4D97-AF65-F5344CB8AC3E}">
        <p14:creationId xmlns:p14="http://schemas.microsoft.com/office/powerpoint/2010/main" val="185997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http://pixabay.com/en/ipad-macbook-ta</a:t>
            </a:r>
            <a:r>
              <a:rPr lang="en-US" sz="1200" dirty="0"/>
              <a:t>Our group consisted of sixteen doctors, pharmacists and scientists and each was assigned a group of drugs to evaluate. </a:t>
            </a:r>
          </a:p>
          <a:p>
            <a:endParaRPr lang="en-US" sz="1200" dirty="0"/>
          </a:p>
          <a:p>
            <a:r>
              <a:rPr lang="en-US" sz="1200" dirty="0"/>
              <a:t>These experts then spent 2 months researching the evidence for whether the medicine was harmful for mitochondrial disease patients for each of the drugs assigned to them. </a:t>
            </a:r>
          </a:p>
          <a:p>
            <a:endParaRPr lang="en-US" sz="1200" dirty="0"/>
          </a:p>
          <a:p>
            <a:r>
              <a:rPr lang="en-US" sz="1200" dirty="0"/>
              <a:t>The group then met for a two day workshop to discuss the evidence for &gt; 50 drugs and decide whether or not they could safely be used in mitochondrial disease. This process of evaluating evidence is known as a Delphi workshop, and is widely accepted as a valid scientific method.</a:t>
            </a:r>
          </a:p>
          <a:p>
            <a:r>
              <a:rPr lang="en-US" dirty="0"/>
              <a:t>blet-computer-606764/</a:t>
            </a:r>
          </a:p>
        </p:txBody>
      </p:sp>
      <p:sp>
        <p:nvSpPr>
          <p:cNvPr id="4" name="Slide Number Placeholder 3"/>
          <p:cNvSpPr>
            <a:spLocks noGrp="1"/>
          </p:cNvSpPr>
          <p:nvPr>
            <p:ph type="sldNum" sz="quarter" idx="10"/>
          </p:nvPr>
        </p:nvSpPr>
        <p:spPr/>
        <p:txBody>
          <a:bodyPr/>
          <a:lstStyle/>
          <a:p>
            <a:fld id="{3C2AA81C-CDD8-4FE8-8D9E-AD50B1C86AC4}" type="slidenum">
              <a:rPr lang="en-US" smtClean="0"/>
              <a:t>4</a:t>
            </a:fld>
            <a:endParaRPr lang="en-US"/>
          </a:p>
        </p:txBody>
      </p:sp>
    </p:spTree>
    <p:extLst>
      <p:ext uri="{BB962C8B-B14F-4D97-AF65-F5344CB8AC3E}">
        <p14:creationId xmlns:p14="http://schemas.microsoft.com/office/powerpoint/2010/main" val="126360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http://pixabay.com/en/ipad-macbook-tablet-computer-606764/</a:t>
            </a:r>
          </a:p>
        </p:txBody>
      </p:sp>
      <p:sp>
        <p:nvSpPr>
          <p:cNvPr id="4" name="Slide Number Placeholder 3"/>
          <p:cNvSpPr>
            <a:spLocks noGrp="1"/>
          </p:cNvSpPr>
          <p:nvPr>
            <p:ph type="sldNum" sz="quarter" idx="10"/>
          </p:nvPr>
        </p:nvSpPr>
        <p:spPr/>
        <p:txBody>
          <a:bodyPr/>
          <a:lstStyle/>
          <a:p>
            <a:fld id="{3C2AA81C-CDD8-4FE8-8D9E-AD50B1C86AC4}" type="slidenum">
              <a:rPr lang="en-US" smtClean="0"/>
              <a:t>5</a:t>
            </a:fld>
            <a:endParaRPr lang="en-US"/>
          </a:p>
        </p:txBody>
      </p:sp>
    </p:spTree>
    <p:extLst>
      <p:ext uri="{BB962C8B-B14F-4D97-AF65-F5344CB8AC3E}">
        <p14:creationId xmlns:p14="http://schemas.microsoft.com/office/powerpoint/2010/main" val="295631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http://pixabay.com/en/ipad-macbook-tablet-computer-606764/</a:t>
            </a:r>
          </a:p>
        </p:txBody>
      </p:sp>
      <p:sp>
        <p:nvSpPr>
          <p:cNvPr id="4" name="Slide Number Placeholder 3"/>
          <p:cNvSpPr>
            <a:spLocks noGrp="1"/>
          </p:cNvSpPr>
          <p:nvPr>
            <p:ph type="sldNum" sz="quarter" idx="10"/>
          </p:nvPr>
        </p:nvSpPr>
        <p:spPr/>
        <p:txBody>
          <a:bodyPr/>
          <a:lstStyle/>
          <a:p>
            <a:fld id="{3C2AA81C-CDD8-4FE8-8D9E-AD50B1C86AC4}" type="slidenum">
              <a:rPr lang="en-US" smtClean="0"/>
              <a:t>9</a:t>
            </a:fld>
            <a:endParaRPr lang="en-US"/>
          </a:p>
        </p:txBody>
      </p:sp>
    </p:spTree>
    <p:extLst>
      <p:ext uri="{BB962C8B-B14F-4D97-AF65-F5344CB8AC3E}">
        <p14:creationId xmlns:p14="http://schemas.microsoft.com/office/powerpoint/2010/main" val="778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http://pixabay.com/en/ipad-macbook-tablet-computer-606764/</a:t>
            </a:r>
          </a:p>
        </p:txBody>
      </p:sp>
      <p:sp>
        <p:nvSpPr>
          <p:cNvPr id="4" name="Slide Number Placeholder 3"/>
          <p:cNvSpPr>
            <a:spLocks noGrp="1"/>
          </p:cNvSpPr>
          <p:nvPr>
            <p:ph type="sldNum" sz="quarter" idx="10"/>
          </p:nvPr>
        </p:nvSpPr>
        <p:spPr/>
        <p:txBody>
          <a:bodyPr/>
          <a:lstStyle/>
          <a:p>
            <a:fld id="{3C2AA81C-CDD8-4FE8-8D9E-AD50B1C86AC4}" type="slidenum">
              <a:rPr lang="en-US" smtClean="0"/>
              <a:t>10</a:t>
            </a:fld>
            <a:endParaRPr lang="en-US"/>
          </a:p>
        </p:txBody>
      </p:sp>
    </p:spTree>
    <p:extLst>
      <p:ext uri="{BB962C8B-B14F-4D97-AF65-F5344CB8AC3E}">
        <p14:creationId xmlns:p14="http://schemas.microsoft.com/office/powerpoint/2010/main" val="3042938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http://pixabay.com/en/ipad-macbook-tablet-computer-606764/</a:t>
            </a:r>
          </a:p>
        </p:txBody>
      </p:sp>
      <p:sp>
        <p:nvSpPr>
          <p:cNvPr id="4" name="Slide Number Placeholder 3"/>
          <p:cNvSpPr>
            <a:spLocks noGrp="1"/>
          </p:cNvSpPr>
          <p:nvPr>
            <p:ph type="sldNum" sz="quarter" idx="10"/>
          </p:nvPr>
        </p:nvSpPr>
        <p:spPr/>
        <p:txBody>
          <a:bodyPr/>
          <a:lstStyle/>
          <a:p>
            <a:fld id="{3C2AA81C-CDD8-4FE8-8D9E-AD50B1C86AC4}" type="slidenum">
              <a:rPr lang="en-US" smtClean="0"/>
              <a:t>11</a:t>
            </a:fld>
            <a:endParaRPr lang="en-US"/>
          </a:p>
        </p:txBody>
      </p:sp>
    </p:spTree>
    <p:extLst>
      <p:ext uri="{BB962C8B-B14F-4D97-AF65-F5344CB8AC3E}">
        <p14:creationId xmlns:p14="http://schemas.microsoft.com/office/powerpoint/2010/main" val="245125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http://pixabay.com/en/ipad-macbook-tablet-computer-606764/</a:t>
            </a:r>
          </a:p>
        </p:txBody>
      </p:sp>
      <p:sp>
        <p:nvSpPr>
          <p:cNvPr id="4" name="Slide Number Placeholder 3"/>
          <p:cNvSpPr>
            <a:spLocks noGrp="1"/>
          </p:cNvSpPr>
          <p:nvPr>
            <p:ph type="sldNum" sz="quarter" idx="10"/>
          </p:nvPr>
        </p:nvSpPr>
        <p:spPr/>
        <p:txBody>
          <a:bodyPr/>
          <a:lstStyle/>
          <a:p>
            <a:fld id="{3C2AA81C-CDD8-4FE8-8D9E-AD50B1C86AC4}" type="slidenum">
              <a:rPr lang="en-US" smtClean="0"/>
              <a:t>12</a:t>
            </a:fld>
            <a:endParaRPr lang="en-US"/>
          </a:p>
        </p:txBody>
      </p:sp>
    </p:spTree>
    <p:extLst>
      <p:ext uri="{BB962C8B-B14F-4D97-AF65-F5344CB8AC3E}">
        <p14:creationId xmlns:p14="http://schemas.microsoft.com/office/powerpoint/2010/main" val="81666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51F7-DB81-544D-B957-23848E71AE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62CE91-1789-8744-B6EB-C0DB1B5491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F92952-6608-044A-8C25-2C89A0F04C68}"/>
              </a:ext>
            </a:extLst>
          </p:cNvPr>
          <p:cNvSpPr>
            <a:spLocks noGrp="1"/>
          </p:cNvSpPr>
          <p:nvPr>
            <p:ph type="dt" sz="half" idx="10"/>
          </p:nvPr>
        </p:nvSpPr>
        <p:spPr/>
        <p:txBody>
          <a:bodyPr/>
          <a:lstStyle/>
          <a:p>
            <a:fld id="{23AE27E5-DF8E-E14B-A5F1-06441D2E5EA9}" type="datetimeFigureOut">
              <a:rPr lang="en-US" smtClean="0"/>
              <a:t>2/27/20</a:t>
            </a:fld>
            <a:endParaRPr lang="en-US"/>
          </a:p>
        </p:txBody>
      </p:sp>
      <p:sp>
        <p:nvSpPr>
          <p:cNvPr id="5" name="Footer Placeholder 4">
            <a:extLst>
              <a:ext uri="{FF2B5EF4-FFF2-40B4-BE49-F238E27FC236}">
                <a16:creationId xmlns:a16="http://schemas.microsoft.com/office/drawing/2014/main" id="{D0BFF57A-D221-F34E-ABBF-8FEE3A26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991E6-BEFE-0F43-A90D-0F873FE8F4C3}"/>
              </a:ext>
            </a:extLst>
          </p:cNvPr>
          <p:cNvSpPr>
            <a:spLocks noGrp="1"/>
          </p:cNvSpPr>
          <p:nvPr>
            <p:ph type="sldNum" sz="quarter" idx="12"/>
          </p:nvPr>
        </p:nvSpPr>
        <p:spPr/>
        <p:txBody>
          <a:bodyPr/>
          <a:lstStyle/>
          <a:p>
            <a:fld id="{9B70192A-C19F-004A-B8C8-818DC402A765}" type="slidenum">
              <a:rPr lang="en-US" smtClean="0"/>
              <a:t>‹#›</a:t>
            </a:fld>
            <a:endParaRPr lang="en-US"/>
          </a:p>
        </p:txBody>
      </p:sp>
    </p:spTree>
    <p:extLst>
      <p:ext uri="{BB962C8B-B14F-4D97-AF65-F5344CB8AC3E}">
        <p14:creationId xmlns:p14="http://schemas.microsoft.com/office/powerpoint/2010/main" val="67874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0851-21A1-5B41-BB9F-F8A1DAA4C8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3E83C5-2A27-0E48-9878-93F5631618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7D0EF-6E3D-BF45-83A7-1664302A44F9}"/>
              </a:ext>
            </a:extLst>
          </p:cNvPr>
          <p:cNvSpPr>
            <a:spLocks noGrp="1"/>
          </p:cNvSpPr>
          <p:nvPr>
            <p:ph type="dt" sz="half" idx="10"/>
          </p:nvPr>
        </p:nvSpPr>
        <p:spPr/>
        <p:txBody>
          <a:bodyPr/>
          <a:lstStyle/>
          <a:p>
            <a:fld id="{23AE27E5-DF8E-E14B-A5F1-06441D2E5EA9}" type="datetimeFigureOut">
              <a:rPr lang="en-US" smtClean="0"/>
              <a:t>2/27/20</a:t>
            </a:fld>
            <a:endParaRPr lang="en-US"/>
          </a:p>
        </p:txBody>
      </p:sp>
      <p:sp>
        <p:nvSpPr>
          <p:cNvPr id="5" name="Footer Placeholder 4">
            <a:extLst>
              <a:ext uri="{FF2B5EF4-FFF2-40B4-BE49-F238E27FC236}">
                <a16:creationId xmlns:a16="http://schemas.microsoft.com/office/drawing/2014/main" id="{65E66E35-0815-5240-B277-036542480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DCD7A-7FD6-A849-AFCE-A6700CA80BE2}"/>
              </a:ext>
            </a:extLst>
          </p:cNvPr>
          <p:cNvSpPr>
            <a:spLocks noGrp="1"/>
          </p:cNvSpPr>
          <p:nvPr>
            <p:ph type="sldNum" sz="quarter" idx="12"/>
          </p:nvPr>
        </p:nvSpPr>
        <p:spPr/>
        <p:txBody>
          <a:bodyPr/>
          <a:lstStyle/>
          <a:p>
            <a:fld id="{9B70192A-C19F-004A-B8C8-818DC402A765}" type="slidenum">
              <a:rPr lang="en-US" smtClean="0"/>
              <a:t>‹#›</a:t>
            </a:fld>
            <a:endParaRPr lang="en-US"/>
          </a:p>
        </p:txBody>
      </p:sp>
    </p:spTree>
    <p:extLst>
      <p:ext uri="{BB962C8B-B14F-4D97-AF65-F5344CB8AC3E}">
        <p14:creationId xmlns:p14="http://schemas.microsoft.com/office/powerpoint/2010/main" val="418430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C02A14-1C1C-6F4C-94BC-9717D4C17F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72C710-EDFE-2B4C-B044-E9D09DD46C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A3DB8-D973-6E49-B2F9-ABC304729BC3}"/>
              </a:ext>
            </a:extLst>
          </p:cNvPr>
          <p:cNvSpPr>
            <a:spLocks noGrp="1"/>
          </p:cNvSpPr>
          <p:nvPr>
            <p:ph type="dt" sz="half" idx="10"/>
          </p:nvPr>
        </p:nvSpPr>
        <p:spPr/>
        <p:txBody>
          <a:bodyPr/>
          <a:lstStyle/>
          <a:p>
            <a:fld id="{23AE27E5-DF8E-E14B-A5F1-06441D2E5EA9}" type="datetimeFigureOut">
              <a:rPr lang="en-US" smtClean="0"/>
              <a:t>2/27/20</a:t>
            </a:fld>
            <a:endParaRPr lang="en-US"/>
          </a:p>
        </p:txBody>
      </p:sp>
      <p:sp>
        <p:nvSpPr>
          <p:cNvPr id="5" name="Footer Placeholder 4">
            <a:extLst>
              <a:ext uri="{FF2B5EF4-FFF2-40B4-BE49-F238E27FC236}">
                <a16:creationId xmlns:a16="http://schemas.microsoft.com/office/drawing/2014/main" id="{04731E46-B476-5B4E-B459-9790C5755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D7CB8-7F9B-4646-AA48-302779D27F5A}"/>
              </a:ext>
            </a:extLst>
          </p:cNvPr>
          <p:cNvSpPr>
            <a:spLocks noGrp="1"/>
          </p:cNvSpPr>
          <p:nvPr>
            <p:ph type="sldNum" sz="quarter" idx="12"/>
          </p:nvPr>
        </p:nvSpPr>
        <p:spPr/>
        <p:txBody>
          <a:bodyPr/>
          <a:lstStyle/>
          <a:p>
            <a:fld id="{9B70192A-C19F-004A-B8C8-818DC402A765}" type="slidenum">
              <a:rPr lang="en-US" smtClean="0"/>
              <a:t>‹#›</a:t>
            </a:fld>
            <a:endParaRPr lang="en-US"/>
          </a:p>
        </p:txBody>
      </p:sp>
    </p:spTree>
    <p:extLst>
      <p:ext uri="{BB962C8B-B14F-4D97-AF65-F5344CB8AC3E}">
        <p14:creationId xmlns:p14="http://schemas.microsoft.com/office/powerpoint/2010/main" val="95114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97D6-E4B7-114A-B3CE-ECC1D877B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B9DA9E-8DA3-324F-9E62-128F5F922C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E95A0-007E-B149-9BED-BFC4607CA328}"/>
              </a:ext>
            </a:extLst>
          </p:cNvPr>
          <p:cNvSpPr>
            <a:spLocks noGrp="1"/>
          </p:cNvSpPr>
          <p:nvPr>
            <p:ph type="dt" sz="half" idx="10"/>
          </p:nvPr>
        </p:nvSpPr>
        <p:spPr/>
        <p:txBody>
          <a:bodyPr/>
          <a:lstStyle/>
          <a:p>
            <a:fld id="{23AE27E5-DF8E-E14B-A5F1-06441D2E5EA9}" type="datetimeFigureOut">
              <a:rPr lang="en-US" smtClean="0"/>
              <a:t>2/27/20</a:t>
            </a:fld>
            <a:endParaRPr lang="en-US"/>
          </a:p>
        </p:txBody>
      </p:sp>
      <p:sp>
        <p:nvSpPr>
          <p:cNvPr id="5" name="Footer Placeholder 4">
            <a:extLst>
              <a:ext uri="{FF2B5EF4-FFF2-40B4-BE49-F238E27FC236}">
                <a16:creationId xmlns:a16="http://schemas.microsoft.com/office/drawing/2014/main" id="{C7D0CEAF-E81C-9942-A021-0F4DA078E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698F0-20AA-F04B-8F1A-3986A2AE9703}"/>
              </a:ext>
            </a:extLst>
          </p:cNvPr>
          <p:cNvSpPr>
            <a:spLocks noGrp="1"/>
          </p:cNvSpPr>
          <p:nvPr>
            <p:ph type="sldNum" sz="quarter" idx="12"/>
          </p:nvPr>
        </p:nvSpPr>
        <p:spPr/>
        <p:txBody>
          <a:bodyPr/>
          <a:lstStyle/>
          <a:p>
            <a:fld id="{9B70192A-C19F-004A-B8C8-818DC402A765}" type="slidenum">
              <a:rPr lang="en-US" smtClean="0"/>
              <a:t>‹#›</a:t>
            </a:fld>
            <a:endParaRPr lang="en-US"/>
          </a:p>
        </p:txBody>
      </p:sp>
    </p:spTree>
    <p:extLst>
      <p:ext uri="{BB962C8B-B14F-4D97-AF65-F5344CB8AC3E}">
        <p14:creationId xmlns:p14="http://schemas.microsoft.com/office/powerpoint/2010/main" val="228689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E113-14C1-2A43-B43D-36F2809B66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E6D932-8EB0-1B46-A37C-E6B582D4E3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EEC8D6-D971-014A-A603-874C1CC85313}"/>
              </a:ext>
            </a:extLst>
          </p:cNvPr>
          <p:cNvSpPr>
            <a:spLocks noGrp="1"/>
          </p:cNvSpPr>
          <p:nvPr>
            <p:ph type="dt" sz="half" idx="10"/>
          </p:nvPr>
        </p:nvSpPr>
        <p:spPr/>
        <p:txBody>
          <a:bodyPr/>
          <a:lstStyle/>
          <a:p>
            <a:fld id="{23AE27E5-DF8E-E14B-A5F1-06441D2E5EA9}" type="datetimeFigureOut">
              <a:rPr lang="en-US" smtClean="0"/>
              <a:t>2/27/20</a:t>
            </a:fld>
            <a:endParaRPr lang="en-US"/>
          </a:p>
        </p:txBody>
      </p:sp>
      <p:sp>
        <p:nvSpPr>
          <p:cNvPr id="5" name="Footer Placeholder 4">
            <a:extLst>
              <a:ext uri="{FF2B5EF4-FFF2-40B4-BE49-F238E27FC236}">
                <a16:creationId xmlns:a16="http://schemas.microsoft.com/office/drawing/2014/main" id="{BFFD1C2E-CA68-D44B-A8C4-643465A36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274D5-4AA2-4B43-B494-23582CD0C08E}"/>
              </a:ext>
            </a:extLst>
          </p:cNvPr>
          <p:cNvSpPr>
            <a:spLocks noGrp="1"/>
          </p:cNvSpPr>
          <p:nvPr>
            <p:ph type="sldNum" sz="quarter" idx="12"/>
          </p:nvPr>
        </p:nvSpPr>
        <p:spPr/>
        <p:txBody>
          <a:bodyPr/>
          <a:lstStyle/>
          <a:p>
            <a:fld id="{9B70192A-C19F-004A-B8C8-818DC402A765}" type="slidenum">
              <a:rPr lang="en-US" smtClean="0"/>
              <a:t>‹#›</a:t>
            </a:fld>
            <a:endParaRPr lang="en-US"/>
          </a:p>
        </p:txBody>
      </p:sp>
    </p:spTree>
    <p:extLst>
      <p:ext uri="{BB962C8B-B14F-4D97-AF65-F5344CB8AC3E}">
        <p14:creationId xmlns:p14="http://schemas.microsoft.com/office/powerpoint/2010/main" val="64063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81B1-590A-0B41-BE16-BFEA9A75F3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95DA8-A694-3B4A-BEFB-63366144E7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58F967-C18A-574D-88D1-D48FAA56E5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18A2B4-0B6B-CF45-8536-C171A94D41E4}"/>
              </a:ext>
            </a:extLst>
          </p:cNvPr>
          <p:cNvSpPr>
            <a:spLocks noGrp="1"/>
          </p:cNvSpPr>
          <p:nvPr>
            <p:ph type="dt" sz="half" idx="10"/>
          </p:nvPr>
        </p:nvSpPr>
        <p:spPr/>
        <p:txBody>
          <a:bodyPr/>
          <a:lstStyle/>
          <a:p>
            <a:fld id="{23AE27E5-DF8E-E14B-A5F1-06441D2E5EA9}" type="datetimeFigureOut">
              <a:rPr lang="en-US" smtClean="0"/>
              <a:t>2/27/20</a:t>
            </a:fld>
            <a:endParaRPr lang="en-US"/>
          </a:p>
        </p:txBody>
      </p:sp>
      <p:sp>
        <p:nvSpPr>
          <p:cNvPr id="6" name="Footer Placeholder 5">
            <a:extLst>
              <a:ext uri="{FF2B5EF4-FFF2-40B4-BE49-F238E27FC236}">
                <a16:creationId xmlns:a16="http://schemas.microsoft.com/office/drawing/2014/main" id="{2E742194-A6EB-7B49-8537-15449A3DF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6F2E4A-A996-2443-B36A-54837CE3BE3C}"/>
              </a:ext>
            </a:extLst>
          </p:cNvPr>
          <p:cNvSpPr>
            <a:spLocks noGrp="1"/>
          </p:cNvSpPr>
          <p:nvPr>
            <p:ph type="sldNum" sz="quarter" idx="12"/>
          </p:nvPr>
        </p:nvSpPr>
        <p:spPr/>
        <p:txBody>
          <a:bodyPr/>
          <a:lstStyle/>
          <a:p>
            <a:fld id="{9B70192A-C19F-004A-B8C8-818DC402A765}" type="slidenum">
              <a:rPr lang="en-US" smtClean="0"/>
              <a:t>‹#›</a:t>
            </a:fld>
            <a:endParaRPr lang="en-US"/>
          </a:p>
        </p:txBody>
      </p:sp>
    </p:spTree>
    <p:extLst>
      <p:ext uri="{BB962C8B-B14F-4D97-AF65-F5344CB8AC3E}">
        <p14:creationId xmlns:p14="http://schemas.microsoft.com/office/powerpoint/2010/main" val="172016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29DD-EEC2-3F40-BBE4-2F431A8D3C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6532E6-87E1-CE45-8D1D-4BF635629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782101-ED86-AD4E-838E-E55537826E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B3E64A-F92C-A04F-92C8-4C34D60C81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AA44A-F1D1-2742-9E92-5AE5AC7B65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7164BB-6FCE-524D-9F1A-0C7E72B06F7E}"/>
              </a:ext>
            </a:extLst>
          </p:cNvPr>
          <p:cNvSpPr>
            <a:spLocks noGrp="1"/>
          </p:cNvSpPr>
          <p:nvPr>
            <p:ph type="dt" sz="half" idx="10"/>
          </p:nvPr>
        </p:nvSpPr>
        <p:spPr/>
        <p:txBody>
          <a:bodyPr/>
          <a:lstStyle/>
          <a:p>
            <a:fld id="{23AE27E5-DF8E-E14B-A5F1-06441D2E5EA9}" type="datetimeFigureOut">
              <a:rPr lang="en-US" smtClean="0"/>
              <a:t>2/27/20</a:t>
            </a:fld>
            <a:endParaRPr lang="en-US"/>
          </a:p>
        </p:txBody>
      </p:sp>
      <p:sp>
        <p:nvSpPr>
          <p:cNvPr id="8" name="Footer Placeholder 7">
            <a:extLst>
              <a:ext uri="{FF2B5EF4-FFF2-40B4-BE49-F238E27FC236}">
                <a16:creationId xmlns:a16="http://schemas.microsoft.com/office/drawing/2014/main" id="{C38217FB-369B-9747-965C-B2B0CB8721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F1C5C4-F5BA-A04B-9334-468182359B00}"/>
              </a:ext>
            </a:extLst>
          </p:cNvPr>
          <p:cNvSpPr>
            <a:spLocks noGrp="1"/>
          </p:cNvSpPr>
          <p:nvPr>
            <p:ph type="sldNum" sz="quarter" idx="12"/>
          </p:nvPr>
        </p:nvSpPr>
        <p:spPr/>
        <p:txBody>
          <a:bodyPr/>
          <a:lstStyle/>
          <a:p>
            <a:fld id="{9B70192A-C19F-004A-B8C8-818DC402A765}" type="slidenum">
              <a:rPr lang="en-US" smtClean="0"/>
              <a:t>‹#›</a:t>
            </a:fld>
            <a:endParaRPr lang="en-US"/>
          </a:p>
        </p:txBody>
      </p:sp>
    </p:spTree>
    <p:extLst>
      <p:ext uri="{BB962C8B-B14F-4D97-AF65-F5344CB8AC3E}">
        <p14:creationId xmlns:p14="http://schemas.microsoft.com/office/powerpoint/2010/main" val="92114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CAE55-D471-2045-B4E6-5AA2778E86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2C0F3A-DE5F-D243-B6CC-404A342FF7DC}"/>
              </a:ext>
            </a:extLst>
          </p:cNvPr>
          <p:cNvSpPr>
            <a:spLocks noGrp="1"/>
          </p:cNvSpPr>
          <p:nvPr>
            <p:ph type="dt" sz="half" idx="10"/>
          </p:nvPr>
        </p:nvSpPr>
        <p:spPr/>
        <p:txBody>
          <a:bodyPr/>
          <a:lstStyle/>
          <a:p>
            <a:fld id="{23AE27E5-DF8E-E14B-A5F1-06441D2E5EA9}" type="datetimeFigureOut">
              <a:rPr lang="en-US" smtClean="0"/>
              <a:t>2/27/20</a:t>
            </a:fld>
            <a:endParaRPr lang="en-US"/>
          </a:p>
        </p:txBody>
      </p:sp>
      <p:sp>
        <p:nvSpPr>
          <p:cNvPr id="4" name="Footer Placeholder 3">
            <a:extLst>
              <a:ext uri="{FF2B5EF4-FFF2-40B4-BE49-F238E27FC236}">
                <a16:creationId xmlns:a16="http://schemas.microsoft.com/office/drawing/2014/main" id="{8B482542-4DBE-6D44-8B71-1AB428E746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EF9F8E-C620-674F-A161-58931559814E}"/>
              </a:ext>
            </a:extLst>
          </p:cNvPr>
          <p:cNvSpPr>
            <a:spLocks noGrp="1"/>
          </p:cNvSpPr>
          <p:nvPr>
            <p:ph type="sldNum" sz="quarter" idx="12"/>
          </p:nvPr>
        </p:nvSpPr>
        <p:spPr/>
        <p:txBody>
          <a:bodyPr/>
          <a:lstStyle/>
          <a:p>
            <a:fld id="{9B70192A-C19F-004A-B8C8-818DC402A765}" type="slidenum">
              <a:rPr lang="en-US" smtClean="0"/>
              <a:t>‹#›</a:t>
            </a:fld>
            <a:endParaRPr lang="en-US"/>
          </a:p>
        </p:txBody>
      </p:sp>
    </p:spTree>
    <p:extLst>
      <p:ext uri="{BB962C8B-B14F-4D97-AF65-F5344CB8AC3E}">
        <p14:creationId xmlns:p14="http://schemas.microsoft.com/office/powerpoint/2010/main" val="372453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46E50F-2B88-944D-BC1E-78A15B558505}"/>
              </a:ext>
            </a:extLst>
          </p:cNvPr>
          <p:cNvSpPr>
            <a:spLocks noGrp="1"/>
          </p:cNvSpPr>
          <p:nvPr>
            <p:ph type="dt" sz="half" idx="10"/>
          </p:nvPr>
        </p:nvSpPr>
        <p:spPr/>
        <p:txBody>
          <a:bodyPr/>
          <a:lstStyle/>
          <a:p>
            <a:fld id="{23AE27E5-DF8E-E14B-A5F1-06441D2E5EA9}" type="datetimeFigureOut">
              <a:rPr lang="en-US" smtClean="0"/>
              <a:t>2/27/20</a:t>
            </a:fld>
            <a:endParaRPr lang="en-US"/>
          </a:p>
        </p:txBody>
      </p:sp>
      <p:sp>
        <p:nvSpPr>
          <p:cNvPr id="3" name="Footer Placeholder 2">
            <a:extLst>
              <a:ext uri="{FF2B5EF4-FFF2-40B4-BE49-F238E27FC236}">
                <a16:creationId xmlns:a16="http://schemas.microsoft.com/office/drawing/2014/main" id="{391CECB6-3665-4949-A183-1BAB4F1516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B929A6-5726-A142-919E-2E089138FD03}"/>
              </a:ext>
            </a:extLst>
          </p:cNvPr>
          <p:cNvSpPr>
            <a:spLocks noGrp="1"/>
          </p:cNvSpPr>
          <p:nvPr>
            <p:ph type="sldNum" sz="quarter" idx="12"/>
          </p:nvPr>
        </p:nvSpPr>
        <p:spPr/>
        <p:txBody>
          <a:bodyPr/>
          <a:lstStyle/>
          <a:p>
            <a:fld id="{9B70192A-C19F-004A-B8C8-818DC402A765}" type="slidenum">
              <a:rPr lang="en-US" smtClean="0"/>
              <a:t>‹#›</a:t>
            </a:fld>
            <a:endParaRPr lang="en-US"/>
          </a:p>
        </p:txBody>
      </p:sp>
    </p:spTree>
    <p:extLst>
      <p:ext uri="{BB962C8B-B14F-4D97-AF65-F5344CB8AC3E}">
        <p14:creationId xmlns:p14="http://schemas.microsoft.com/office/powerpoint/2010/main" val="415519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98C8-070C-2344-AEAB-04FFA4E31C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3AB209-1446-324A-BB13-E96519312F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E3C5A4-9F13-284E-B48B-D19002ED1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D18CA9-9333-E04B-88DF-34A87EC3737F}"/>
              </a:ext>
            </a:extLst>
          </p:cNvPr>
          <p:cNvSpPr>
            <a:spLocks noGrp="1"/>
          </p:cNvSpPr>
          <p:nvPr>
            <p:ph type="dt" sz="half" idx="10"/>
          </p:nvPr>
        </p:nvSpPr>
        <p:spPr/>
        <p:txBody>
          <a:bodyPr/>
          <a:lstStyle/>
          <a:p>
            <a:fld id="{23AE27E5-DF8E-E14B-A5F1-06441D2E5EA9}" type="datetimeFigureOut">
              <a:rPr lang="en-US" smtClean="0"/>
              <a:t>2/27/20</a:t>
            </a:fld>
            <a:endParaRPr lang="en-US"/>
          </a:p>
        </p:txBody>
      </p:sp>
      <p:sp>
        <p:nvSpPr>
          <p:cNvPr id="6" name="Footer Placeholder 5">
            <a:extLst>
              <a:ext uri="{FF2B5EF4-FFF2-40B4-BE49-F238E27FC236}">
                <a16:creationId xmlns:a16="http://schemas.microsoft.com/office/drawing/2014/main" id="{28E856FD-3EC2-5D4F-B8D8-FEF81CBACB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A49CA-A882-7746-92F8-05395590CEEB}"/>
              </a:ext>
            </a:extLst>
          </p:cNvPr>
          <p:cNvSpPr>
            <a:spLocks noGrp="1"/>
          </p:cNvSpPr>
          <p:nvPr>
            <p:ph type="sldNum" sz="quarter" idx="12"/>
          </p:nvPr>
        </p:nvSpPr>
        <p:spPr/>
        <p:txBody>
          <a:bodyPr/>
          <a:lstStyle/>
          <a:p>
            <a:fld id="{9B70192A-C19F-004A-B8C8-818DC402A765}" type="slidenum">
              <a:rPr lang="en-US" smtClean="0"/>
              <a:t>‹#›</a:t>
            </a:fld>
            <a:endParaRPr lang="en-US"/>
          </a:p>
        </p:txBody>
      </p:sp>
    </p:spTree>
    <p:extLst>
      <p:ext uri="{BB962C8B-B14F-4D97-AF65-F5344CB8AC3E}">
        <p14:creationId xmlns:p14="http://schemas.microsoft.com/office/powerpoint/2010/main" val="395150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03DA-86DD-4145-825B-B35604087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EEBFD4-D7E7-3C41-B2AE-03CAE0BE96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0E6357-5EAA-6A43-BE4E-E7A3C7E76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C2B84C-F829-D048-B9DD-8FA6CD08F66D}"/>
              </a:ext>
            </a:extLst>
          </p:cNvPr>
          <p:cNvSpPr>
            <a:spLocks noGrp="1"/>
          </p:cNvSpPr>
          <p:nvPr>
            <p:ph type="dt" sz="half" idx="10"/>
          </p:nvPr>
        </p:nvSpPr>
        <p:spPr/>
        <p:txBody>
          <a:bodyPr/>
          <a:lstStyle/>
          <a:p>
            <a:fld id="{23AE27E5-DF8E-E14B-A5F1-06441D2E5EA9}" type="datetimeFigureOut">
              <a:rPr lang="en-US" smtClean="0"/>
              <a:t>2/27/20</a:t>
            </a:fld>
            <a:endParaRPr lang="en-US"/>
          </a:p>
        </p:txBody>
      </p:sp>
      <p:sp>
        <p:nvSpPr>
          <p:cNvPr id="6" name="Footer Placeholder 5">
            <a:extLst>
              <a:ext uri="{FF2B5EF4-FFF2-40B4-BE49-F238E27FC236}">
                <a16:creationId xmlns:a16="http://schemas.microsoft.com/office/drawing/2014/main" id="{F14A2051-0DCD-F144-86F4-09A74C168F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21D4A-04AE-1F4F-98EC-EC6053FCA1EC}"/>
              </a:ext>
            </a:extLst>
          </p:cNvPr>
          <p:cNvSpPr>
            <a:spLocks noGrp="1"/>
          </p:cNvSpPr>
          <p:nvPr>
            <p:ph type="sldNum" sz="quarter" idx="12"/>
          </p:nvPr>
        </p:nvSpPr>
        <p:spPr/>
        <p:txBody>
          <a:bodyPr/>
          <a:lstStyle/>
          <a:p>
            <a:fld id="{9B70192A-C19F-004A-B8C8-818DC402A765}" type="slidenum">
              <a:rPr lang="en-US" smtClean="0"/>
              <a:t>‹#›</a:t>
            </a:fld>
            <a:endParaRPr lang="en-US"/>
          </a:p>
        </p:txBody>
      </p:sp>
    </p:spTree>
    <p:extLst>
      <p:ext uri="{BB962C8B-B14F-4D97-AF65-F5344CB8AC3E}">
        <p14:creationId xmlns:p14="http://schemas.microsoft.com/office/powerpoint/2010/main" val="246838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05BA4F-716F-DD46-B9CB-FA81C74D3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324F2-975D-AF4C-A1CB-52CB080C79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46DA5-55FE-3C49-B54C-145379E44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E27E5-DF8E-E14B-A5F1-06441D2E5EA9}" type="datetimeFigureOut">
              <a:rPr lang="en-US" smtClean="0"/>
              <a:t>2/27/20</a:t>
            </a:fld>
            <a:endParaRPr lang="en-US"/>
          </a:p>
        </p:txBody>
      </p:sp>
      <p:sp>
        <p:nvSpPr>
          <p:cNvPr id="5" name="Footer Placeholder 4">
            <a:extLst>
              <a:ext uri="{FF2B5EF4-FFF2-40B4-BE49-F238E27FC236}">
                <a16:creationId xmlns:a16="http://schemas.microsoft.com/office/drawing/2014/main" id="{ADA54EF1-A5C1-6F44-BE0B-2F10DC5F72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6C5E3B-F619-FF4A-87FC-83FDCD34F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0192A-C19F-004A-B8C8-818DC402A765}" type="slidenum">
              <a:rPr lang="en-US" smtClean="0"/>
              <a:t>‹#›</a:t>
            </a:fld>
            <a:endParaRPr lang="en-US"/>
          </a:p>
        </p:txBody>
      </p:sp>
    </p:spTree>
    <p:extLst>
      <p:ext uri="{BB962C8B-B14F-4D97-AF65-F5344CB8AC3E}">
        <p14:creationId xmlns:p14="http://schemas.microsoft.com/office/powerpoint/2010/main" val="140528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mitopatients.org/images/Table_2.pdf" TargetMode="External"/><Relationship Id="rId5" Type="http://schemas.openxmlformats.org/officeDocument/2006/relationships/hyperlink" Target="https://www.mitopatients.org/images/Table_1.pdf"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24BC3F9-9109-F540-B6E9-5DC5A7E511F5}"/>
              </a:ext>
            </a:extLst>
          </p:cNvPr>
          <p:cNvPicPr>
            <a:picLocks noChangeAspect="1"/>
          </p:cNvPicPr>
          <p:nvPr/>
        </p:nvPicPr>
        <p:blipFill rotWithShape="1">
          <a:blip r:embed="rId3"/>
          <a:srcRect l="29364" r="17752"/>
          <a:stretch/>
        </p:blipFill>
        <p:spPr>
          <a:xfrm>
            <a:off x="-2" y="0"/>
            <a:ext cx="12192002" cy="6858000"/>
          </a:xfrm>
          <a:prstGeom prst="rect">
            <a:avLst/>
          </a:prstGeom>
        </p:spPr>
      </p:pic>
      <p:pic>
        <p:nvPicPr>
          <p:cNvPr id="9" name="Picture 8">
            <a:extLst>
              <a:ext uri="{FF2B5EF4-FFF2-40B4-BE49-F238E27FC236}">
                <a16:creationId xmlns:a16="http://schemas.microsoft.com/office/drawing/2014/main" id="{C72F679F-0319-0546-8E57-E6204E8C334B}"/>
              </a:ext>
            </a:extLst>
          </p:cNvPr>
          <p:cNvPicPr>
            <a:picLocks noChangeAspect="1"/>
          </p:cNvPicPr>
          <p:nvPr/>
        </p:nvPicPr>
        <p:blipFill rotWithShape="1">
          <a:blip r:embed="rId4"/>
          <a:srcRect l="16154" t="40342" r="15128" b="39829"/>
          <a:stretch/>
        </p:blipFill>
        <p:spPr>
          <a:xfrm>
            <a:off x="209550" y="5448559"/>
            <a:ext cx="4090988" cy="1180484"/>
          </a:xfrm>
          <a:prstGeom prst="rect">
            <a:avLst/>
          </a:prstGeom>
        </p:spPr>
      </p:pic>
      <p:sp>
        <p:nvSpPr>
          <p:cNvPr id="10" name="TextBox 9">
            <a:extLst>
              <a:ext uri="{FF2B5EF4-FFF2-40B4-BE49-F238E27FC236}">
                <a16:creationId xmlns:a16="http://schemas.microsoft.com/office/drawing/2014/main" id="{F62B05D6-7157-C947-B1B6-B9D0F72C8157}"/>
              </a:ext>
            </a:extLst>
          </p:cNvPr>
          <p:cNvSpPr txBox="1"/>
          <p:nvPr/>
        </p:nvSpPr>
        <p:spPr>
          <a:xfrm>
            <a:off x="209550" y="82065"/>
            <a:ext cx="12649200" cy="2123658"/>
          </a:xfrm>
          <a:prstGeom prst="rect">
            <a:avLst/>
          </a:prstGeom>
          <a:noFill/>
          <a:effectLst>
            <a:outerShdw blurRad="50800" dist="38100" dir="2700000" algn="tl" rotWithShape="0">
              <a:schemeClr val="accent6">
                <a:lumMod val="50000"/>
                <a:alpha val="40000"/>
              </a:schemeClr>
            </a:outerShdw>
          </a:effectLst>
        </p:spPr>
        <p:txBody>
          <a:bodyPr wrap="square" rtlCol="0">
            <a:spAutoFit/>
          </a:bodyPr>
          <a:lstStyle/>
          <a:p>
            <a:r>
              <a:rPr lang="en-US" sz="6600" b="1" dirty="0">
                <a:solidFill>
                  <a:srgbClr val="66B545"/>
                </a:solidFill>
                <a:effectLst>
                  <a:outerShdw blurRad="50800" dist="50800" dir="5400000" algn="ctr" rotWithShape="0">
                    <a:schemeClr val="accent6">
                      <a:lumMod val="50000"/>
                    </a:schemeClr>
                  </a:outerShdw>
                </a:effectLst>
              </a:rPr>
              <a:t>Welcome to the </a:t>
            </a:r>
          </a:p>
          <a:p>
            <a:r>
              <a:rPr lang="en-US" sz="6600" b="1" dirty="0">
                <a:solidFill>
                  <a:srgbClr val="66B545"/>
                </a:solidFill>
                <a:effectLst>
                  <a:outerShdw blurRad="50800" dist="50800" dir="5400000" algn="ctr" rotWithShape="0">
                    <a:schemeClr val="accent6">
                      <a:lumMod val="50000"/>
                    </a:schemeClr>
                  </a:outerShdw>
                </a:effectLst>
              </a:rPr>
              <a:t>MitoAction Monthly Expert Series</a:t>
            </a:r>
          </a:p>
        </p:txBody>
      </p:sp>
      <p:sp>
        <p:nvSpPr>
          <p:cNvPr id="14" name="TextBox 13">
            <a:extLst>
              <a:ext uri="{FF2B5EF4-FFF2-40B4-BE49-F238E27FC236}">
                <a16:creationId xmlns:a16="http://schemas.microsoft.com/office/drawing/2014/main" id="{E789C0EE-98B4-DB4B-AEE8-C4624C180725}"/>
              </a:ext>
            </a:extLst>
          </p:cNvPr>
          <p:cNvSpPr txBox="1"/>
          <p:nvPr/>
        </p:nvSpPr>
        <p:spPr>
          <a:xfrm>
            <a:off x="209550" y="2174187"/>
            <a:ext cx="12192001" cy="1200329"/>
          </a:xfrm>
          <a:prstGeom prst="rect">
            <a:avLst/>
          </a:prstGeom>
          <a:noFill/>
        </p:spPr>
        <p:txBody>
          <a:bodyPr wrap="square" rtlCol="0">
            <a:spAutoFit/>
          </a:bodyPr>
          <a:lstStyle/>
          <a:p>
            <a:r>
              <a:rPr lang="en-US" sz="3600" dirty="0">
                <a:solidFill>
                  <a:schemeClr val="bg1"/>
                </a:solidFill>
              </a:rPr>
              <a:t>Understanding the new Recommendations of the Safety of </a:t>
            </a:r>
          </a:p>
          <a:p>
            <a:r>
              <a:rPr lang="en-US" sz="3600" dirty="0">
                <a:solidFill>
                  <a:schemeClr val="bg1"/>
                </a:solidFill>
              </a:rPr>
              <a:t>Drug Use in Patients with Primary Mitochondrial Disease</a:t>
            </a:r>
          </a:p>
        </p:txBody>
      </p:sp>
      <p:sp>
        <p:nvSpPr>
          <p:cNvPr id="15" name="TextBox 14">
            <a:extLst>
              <a:ext uri="{FF2B5EF4-FFF2-40B4-BE49-F238E27FC236}">
                <a16:creationId xmlns:a16="http://schemas.microsoft.com/office/drawing/2014/main" id="{46518091-79EE-6F42-A74C-78CC9B326F26}"/>
              </a:ext>
            </a:extLst>
          </p:cNvPr>
          <p:cNvSpPr txBox="1"/>
          <p:nvPr/>
        </p:nvSpPr>
        <p:spPr>
          <a:xfrm>
            <a:off x="209550" y="3405661"/>
            <a:ext cx="6643688" cy="523220"/>
          </a:xfrm>
          <a:prstGeom prst="rect">
            <a:avLst/>
          </a:prstGeom>
          <a:noFill/>
        </p:spPr>
        <p:txBody>
          <a:bodyPr wrap="square" rtlCol="0">
            <a:spAutoFit/>
          </a:bodyPr>
          <a:lstStyle/>
          <a:p>
            <a:r>
              <a:rPr lang="en-US" sz="2800" i="1" dirty="0">
                <a:solidFill>
                  <a:schemeClr val="bg1"/>
                </a:solidFill>
              </a:rPr>
              <a:t>Presented by: Dr. </a:t>
            </a:r>
            <a:r>
              <a:rPr lang="en-US" sz="2800" i="1" dirty="0" err="1">
                <a:solidFill>
                  <a:schemeClr val="bg1"/>
                </a:solidFill>
              </a:rPr>
              <a:t>Amel</a:t>
            </a:r>
            <a:r>
              <a:rPr lang="en-US" sz="2800" i="1" dirty="0">
                <a:solidFill>
                  <a:schemeClr val="bg1"/>
                </a:solidFill>
              </a:rPr>
              <a:t> </a:t>
            </a:r>
            <a:r>
              <a:rPr lang="en-US" sz="2800" i="1" dirty="0" err="1">
                <a:solidFill>
                  <a:schemeClr val="bg1"/>
                </a:solidFill>
              </a:rPr>
              <a:t>Karaa</a:t>
            </a:r>
            <a:endParaRPr lang="en-US" sz="2800" i="1" dirty="0">
              <a:solidFill>
                <a:schemeClr val="bg1"/>
              </a:solidFill>
            </a:endParaRPr>
          </a:p>
        </p:txBody>
      </p:sp>
      <p:pic>
        <p:nvPicPr>
          <p:cNvPr id="19" name="Picture 18">
            <a:extLst>
              <a:ext uri="{FF2B5EF4-FFF2-40B4-BE49-F238E27FC236}">
                <a16:creationId xmlns:a16="http://schemas.microsoft.com/office/drawing/2014/main" id="{B73D8357-6285-2242-B04A-7417E241A81B}"/>
              </a:ext>
            </a:extLst>
          </p:cNvPr>
          <p:cNvPicPr>
            <a:picLocks noChangeAspect="1"/>
          </p:cNvPicPr>
          <p:nvPr/>
        </p:nvPicPr>
        <p:blipFill>
          <a:blip r:embed="rId5"/>
          <a:stretch>
            <a:fillRect/>
          </a:stretch>
        </p:blipFill>
        <p:spPr>
          <a:xfrm>
            <a:off x="9765743" y="5448560"/>
            <a:ext cx="2092882" cy="954108"/>
          </a:xfrm>
          <a:prstGeom prst="rect">
            <a:avLst/>
          </a:prstGeom>
        </p:spPr>
      </p:pic>
    </p:spTree>
    <p:extLst>
      <p:ext uri="{BB962C8B-B14F-4D97-AF65-F5344CB8AC3E}">
        <p14:creationId xmlns:p14="http://schemas.microsoft.com/office/powerpoint/2010/main" val="371618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11836"/>
            <a:ext cx="3433762" cy="6969836"/>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B6CEFD6-B3F9-234E-AB3E-98CF8D430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305" y="5900861"/>
            <a:ext cx="1763151" cy="957139"/>
          </a:xfrm>
          <a:prstGeom prst="rect">
            <a:avLst/>
          </a:prstGeom>
        </p:spPr>
      </p:pic>
      <p:sp>
        <p:nvSpPr>
          <p:cNvPr id="4" name="Rectangle 3">
            <a:extLst>
              <a:ext uri="{FF2B5EF4-FFF2-40B4-BE49-F238E27FC236}">
                <a16:creationId xmlns:a16="http://schemas.microsoft.com/office/drawing/2014/main" id="{C505D0A7-6BD4-E646-921C-F9651C2669E3}"/>
              </a:ext>
            </a:extLst>
          </p:cNvPr>
          <p:cNvSpPr/>
          <p:nvPr/>
        </p:nvSpPr>
        <p:spPr>
          <a:xfrm>
            <a:off x="99101" y="642269"/>
            <a:ext cx="3235558" cy="3046988"/>
          </a:xfrm>
          <a:prstGeom prst="rect">
            <a:avLst/>
          </a:prstGeom>
        </p:spPr>
        <p:txBody>
          <a:bodyPr wrap="square">
            <a:spAutoFit/>
          </a:bodyPr>
          <a:lstStyle/>
          <a:p>
            <a:pPr algn="ctr"/>
            <a:r>
              <a:rPr lang="en-US" sz="2400" i="1" dirty="0"/>
              <a:t>Understanding the New Recommendations of the Safety of </a:t>
            </a:r>
          </a:p>
          <a:p>
            <a:pPr algn="ctr"/>
            <a:r>
              <a:rPr lang="en-US" sz="2400" i="1" dirty="0"/>
              <a:t>Drug Use in Patients with Primary Mitochondrial Disease</a:t>
            </a:r>
          </a:p>
          <a:p>
            <a:pPr algn="ctr"/>
            <a:endParaRPr lang="en-US" sz="2400" i="1" dirty="0"/>
          </a:p>
          <a:p>
            <a:pPr algn="ctr"/>
            <a:r>
              <a:rPr lang="en-US" sz="2400" i="1" dirty="0"/>
              <a:t>Dr. </a:t>
            </a:r>
            <a:r>
              <a:rPr lang="en-US" sz="2400" i="1" dirty="0" err="1"/>
              <a:t>Amel</a:t>
            </a:r>
            <a:r>
              <a:rPr lang="en-US" sz="2400" i="1" dirty="0"/>
              <a:t> </a:t>
            </a:r>
            <a:r>
              <a:rPr lang="en-US" sz="2400" i="1" dirty="0" err="1"/>
              <a:t>Karaa</a:t>
            </a:r>
            <a:endParaRPr lang="en-US" sz="2400" i="1" dirty="0"/>
          </a:p>
        </p:txBody>
      </p:sp>
      <p:sp>
        <p:nvSpPr>
          <p:cNvPr id="5" name="Rectangle 4">
            <a:extLst>
              <a:ext uri="{FF2B5EF4-FFF2-40B4-BE49-F238E27FC236}">
                <a16:creationId xmlns:a16="http://schemas.microsoft.com/office/drawing/2014/main" id="{EC674D1D-2B22-4D41-88A0-EADB7741BD4C}"/>
              </a:ext>
            </a:extLst>
          </p:cNvPr>
          <p:cNvSpPr/>
          <p:nvPr/>
        </p:nvSpPr>
        <p:spPr>
          <a:xfrm>
            <a:off x="3915102" y="302359"/>
            <a:ext cx="8003629" cy="3539430"/>
          </a:xfrm>
          <a:prstGeom prst="rect">
            <a:avLst/>
          </a:prstGeom>
        </p:spPr>
        <p:txBody>
          <a:bodyPr wrap="square">
            <a:spAutoFit/>
          </a:bodyPr>
          <a:lstStyle/>
          <a:p>
            <a:r>
              <a:rPr lang="en-US" sz="2800" b="1" dirty="0">
                <a:solidFill>
                  <a:schemeClr val="accent6"/>
                </a:solidFill>
                <a:latin typeface="Open Sans"/>
              </a:rPr>
              <a:t>WHY IS THIS LIST NOT THE SAME AS OTHER LISTS OF MEDICINES TO BE AVOIDED IN MITOCHONDRIAL DISEASES?</a:t>
            </a:r>
          </a:p>
          <a:p>
            <a:endParaRPr lang="en-US" sz="2800" dirty="0">
              <a:solidFill>
                <a:srgbClr val="333333"/>
              </a:solidFill>
              <a:latin typeface="Open Sans"/>
            </a:endParaRPr>
          </a:p>
          <a:p>
            <a:r>
              <a:rPr lang="en-US" sz="2800" dirty="0">
                <a:solidFill>
                  <a:srgbClr val="333333"/>
                </a:solidFill>
                <a:latin typeface="Open Sans"/>
              </a:rPr>
              <a:t>This is a NEW UPDATED VERSION to replace all previous lists of medicines to be avoided in primary mitochondrial disease, based on the latest scientific and clinical evidence.</a:t>
            </a:r>
          </a:p>
        </p:txBody>
      </p:sp>
    </p:spTree>
    <p:extLst>
      <p:ext uri="{BB962C8B-B14F-4D97-AF65-F5344CB8AC3E}">
        <p14:creationId xmlns:p14="http://schemas.microsoft.com/office/powerpoint/2010/main" val="33566175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11836"/>
            <a:ext cx="3433762" cy="6969836"/>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B6CEFD6-B3F9-234E-AB3E-98CF8D430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305" y="5900861"/>
            <a:ext cx="1763151" cy="957139"/>
          </a:xfrm>
          <a:prstGeom prst="rect">
            <a:avLst/>
          </a:prstGeom>
        </p:spPr>
      </p:pic>
      <p:sp>
        <p:nvSpPr>
          <p:cNvPr id="4" name="Rectangle 3">
            <a:extLst>
              <a:ext uri="{FF2B5EF4-FFF2-40B4-BE49-F238E27FC236}">
                <a16:creationId xmlns:a16="http://schemas.microsoft.com/office/drawing/2014/main" id="{C505D0A7-6BD4-E646-921C-F9651C2669E3}"/>
              </a:ext>
            </a:extLst>
          </p:cNvPr>
          <p:cNvSpPr/>
          <p:nvPr/>
        </p:nvSpPr>
        <p:spPr>
          <a:xfrm>
            <a:off x="99101" y="642269"/>
            <a:ext cx="3235558" cy="3046988"/>
          </a:xfrm>
          <a:prstGeom prst="rect">
            <a:avLst/>
          </a:prstGeom>
        </p:spPr>
        <p:txBody>
          <a:bodyPr wrap="square">
            <a:spAutoFit/>
          </a:bodyPr>
          <a:lstStyle/>
          <a:p>
            <a:pPr algn="ctr"/>
            <a:r>
              <a:rPr lang="en-US" sz="2400" i="1" dirty="0"/>
              <a:t>Understanding the New Recommendations of the Safety of </a:t>
            </a:r>
          </a:p>
          <a:p>
            <a:pPr algn="ctr"/>
            <a:r>
              <a:rPr lang="en-US" sz="2400" i="1" dirty="0"/>
              <a:t>Drug Use in Patients with Primary Mitochondrial Disease</a:t>
            </a:r>
          </a:p>
          <a:p>
            <a:pPr algn="ctr"/>
            <a:endParaRPr lang="en-US" sz="2400" i="1" dirty="0"/>
          </a:p>
          <a:p>
            <a:pPr algn="ctr"/>
            <a:r>
              <a:rPr lang="en-US" sz="2400" i="1" dirty="0"/>
              <a:t>Dr. </a:t>
            </a:r>
            <a:r>
              <a:rPr lang="en-US" sz="2400" i="1" dirty="0" err="1"/>
              <a:t>Amel</a:t>
            </a:r>
            <a:r>
              <a:rPr lang="en-US" sz="2400" i="1" dirty="0"/>
              <a:t> </a:t>
            </a:r>
            <a:r>
              <a:rPr lang="en-US" sz="2400" i="1" dirty="0" err="1"/>
              <a:t>Karaa</a:t>
            </a:r>
            <a:endParaRPr lang="en-US" sz="2400" i="1" dirty="0"/>
          </a:p>
        </p:txBody>
      </p:sp>
      <p:sp>
        <p:nvSpPr>
          <p:cNvPr id="5" name="Rectangle 4">
            <a:extLst>
              <a:ext uri="{FF2B5EF4-FFF2-40B4-BE49-F238E27FC236}">
                <a16:creationId xmlns:a16="http://schemas.microsoft.com/office/drawing/2014/main" id="{EC674D1D-2B22-4D41-88A0-EADB7741BD4C}"/>
              </a:ext>
            </a:extLst>
          </p:cNvPr>
          <p:cNvSpPr/>
          <p:nvPr/>
        </p:nvSpPr>
        <p:spPr>
          <a:xfrm>
            <a:off x="3915102" y="302359"/>
            <a:ext cx="8003629" cy="4401205"/>
          </a:xfrm>
          <a:prstGeom prst="rect">
            <a:avLst/>
          </a:prstGeom>
        </p:spPr>
        <p:txBody>
          <a:bodyPr wrap="square">
            <a:spAutoFit/>
          </a:bodyPr>
          <a:lstStyle/>
          <a:p>
            <a:r>
              <a:rPr lang="en-US" sz="2800" b="1" dirty="0">
                <a:solidFill>
                  <a:schemeClr val="accent6"/>
                </a:solidFill>
                <a:latin typeface="Open Sans"/>
              </a:rPr>
              <a:t>WHAT SHOULD I DO WITH THE LIST?</a:t>
            </a:r>
            <a:br>
              <a:rPr lang="en-US" sz="2800" b="1" dirty="0">
                <a:solidFill>
                  <a:schemeClr val="accent6"/>
                </a:solidFill>
                <a:latin typeface="Open Sans"/>
              </a:rPr>
            </a:br>
            <a:endParaRPr lang="en-US" sz="2800" dirty="0">
              <a:solidFill>
                <a:schemeClr val="accent6"/>
              </a:solidFill>
              <a:latin typeface="Open Sans"/>
            </a:endParaRPr>
          </a:p>
          <a:p>
            <a:r>
              <a:rPr lang="en-US" sz="2800" dirty="0">
                <a:solidFill>
                  <a:srgbClr val="333333"/>
                </a:solidFill>
                <a:latin typeface="Open Sans"/>
              </a:rPr>
              <a:t>It is very important that you consult your doctor whenever you are unwell. You may, however, wish to share the</a:t>
            </a:r>
            <a:r>
              <a:rPr lang="en-US" sz="2800" b="1" dirty="0">
                <a:solidFill>
                  <a:srgbClr val="3B8683"/>
                </a:solidFill>
                <a:latin typeface="Open Sans"/>
                <a:hlinkClick r:id="rId5"/>
              </a:rPr>
              <a:t> "List of medicines considered safe to use" </a:t>
            </a:r>
            <a:r>
              <a:rPr lang="en-US" sz="2800" dirty="0">
                <a:solidFill>
                  <a:srgbClr val="333333"/>
                </a:solidFill>
                <a:latin typeface="Open Sans"/>
              </a:rPr>
              <a:t>and the</a:t>
            </a:r>
            <a:r>
              <a:rPr lang="en-US" sz="2800" b="1" dirty="0">
                <a:solidFill>
                  <a:srgbClr val="3B8683"/>
                </a:solidFill>
                <a:latin typeface="Open Sans"/>
                <a:hlinkClick r:id="rId6"/>
              </a:rPr>
              <a:t> "List with points of attention" </a:t>
            </a:r>
            <a:r>
              <a:rPr lang="en-US" sz="2800" dirty="0">
                <a:solidFill>
                  <a:srgbClr val="333333"/>
                </a:solidFill>
                <a:latin typeface="Open Sans"/>
              </a:rPr>
              <a:t>with your doctor(s) and discuss with them what this means for you and your particular type of mitochondrial disease.</a:t>
            </a:r>
          </a:p>
          <a:p>
            <a:endParaRPr lang="en-US" sz="2800" dirty="0">
              <a:solidFill>
                <a:srgbClr val="333333"/>
              </a:solidFill>
              <a:latin typeface="Open Sans"/>
            </a:endParaRPr>
          </a:p>
        </p:txBody>
      </p:sp>
    </p:spTree>
    <p:extLst>
      <p:ext uri="{BB962C8B-B14F-4D97-AF65-F5344CB8AC3E}">
        <p14:creationId xmlns:p14="http://schemas.microsoft.com/office/powerpoint/2010/main" val="1239831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11836"/>
            <a:ext cx="3433762" cy="6969836"/>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B6CEFD6-B3F9-234E-AB3E-98CF8D430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305" y="5900861"/>
            <a:ext cx="1763151" cy="957139"/>
          </a:xfrm>
          <a:prstGeom prst="rect">
            <a:avLst/>
          </a:prstGeom>
        </p:spPr>
      </p:pic>
      <p:sp>
        <p:nvSpPr>
          <p:cNvPr id="4" name="Rectangle 3">
            <a:extLst>
              <a:ext uri="{FF2B5EF4-FFF2-40B4-BE49-F238E27FC236}">
                <a16:creationId xmlns:a16="http://schemas.microsoft.com/office/drawing/2014/main" id="{C505D0A7-6BD4-E646-921C-F9651C2669E3}"/>
              </a:ext>
            </a:extLst>
          </p:cNvPr>
          <p:cNvSpPr/>
          <p:nvPr/>
        </p:nvSpPr>
        <p:spPr>
          <a:xfrm>
            <a:off x="99101" y="642269"/>
            <a:ext cx="3235558" cy="3046988"/>
          </a:xfrm>
          <a:prstGeom prst="rect">
            <a:avLst/>
          </a:prstGeom>
        </p:spPr>
        <p:txBody>
          <a:bodyPr wrap="square">
            <a:spAutoFit/>
          </a:bodyPr>
          <a:lstStyle/>
          <a:p>
            <a:pPr algn="ctr"/>
            <a:r>
              <a:rPr lang="en-US" sz="2400" i="1" dirty="0"/>
              <a:t>Understanding the New Recommendations of the Safety of </a:t>
            </a:r>
          </a:p>
          <a:p>
            <a:pPr algn="ctr"/>
            <a:r>
              <a:rPr lang="en-US" sz="2400" i="1" dirty="0"/>
              <a:t>Drug Use in Patients with Primary Mitochondrial Disease</a:t>
            </a:r>
          </a:p>
          <a:p>
            <a:pPr algn="ctr"/>
            <a:endParaRPr lang="en-US" sz="2400" i="1" dirty="0"/>
          </a:p>
          <a:p>
            <a:pPr algn="ctr"/>
            <a:r>
              <a:rPr lang="en-US" sz="2400" i="1" dirty="0"/>
              <a:t>Dr. </a:t>
            </a:r>
            <a:r>
              <a:rPr lang="en-US" sz="2400" i="1" dirty="0" err="1"/>
              <a:t>Amel</a:t>
            </a:r>
            <a:r>
              <a:rPr lang="en-US" sz="2400" i="1" dirty="0"/>
              <a:t> </a:t>
            </a:r>
            <a:r>
              <a:rPr lang="en-US" sz="2400" i="1" dirty="0" err="1"/>
              <a:t>Karaa</a:t>
            </a:r>
            <a:endParaRPr lang="en-US" sz="2400" i="1" dirty="0"/>
          </a:p>
        </p:txBody>
      </p:sp>
      <p:sp>
        <p:nvSpPr>
          <p:cNvPr id="5" name="Rectangle 4">
            <a:extLst>
              <a:ext uri="{FF2B5EF4-FFF2-40B4-BE49-F238E27FC236}">
                <a16:creationId xmlns:a16="http://schemas.microsoft.com/office/drawing/2014/main" id="{20CCBC13-C848-44EB-A7E8-5D947630F0AA}"/>
              </a:ext>
            </a:extLst>
          </p:cNvPr>
          <p:cNvSpPr/>
          <p:nvPr/>
        </p:nvSpPr>
        <p:spPr>
          <a:xfrm>
            <a:off x="3915102" y="302359"/>
            <a:ext cx="8003629" cy="1384995"/>
          </a:xfrm>
          <a:prstGeom prst="rect">
            <a:avLst/>
          </a:prstGeom>
        </p:spPr>
        <p:txBody>
          <a:bodyPr wrap="square">
            <a:spAutoFit/>
          </a:bodyPr>
          <a:lstStyle/>
          <a:p>
            <a:r>
              <a:rPr lang="en-US" sz="2800" b="1" dirty="0">
                <a:solidFill>
                  <a:schemeClr val="accent6"/>
                </a:solidFill>
                <a:latin typeface="Open Sans"/>
              </a:rPr>
              <a:t>Thank you,</a:t>
            </a:r>
          </a:p>
          <a:p>
            <a:endParaRPr lang="en-US" sz="2800" b="1" dirty="0">
              <a:solidFill>
                <a:schemeClr val="accent6"/>
              </a:solidFill>
              <a:latin typeface="Open Sans"/>
            </a:endParaRPr>
          </a:p>
          <a:p>
            <a:r>
              <a:rPr lang="en-US" sz="2800" b="1" dirty="0">
                <a:solidFill>
                  <a:schemeClr val="accent6"/>
                </a:solidFill>
                <a:latin typeface="Open Sans"/>
              </a:rPr>
              <a:t>Questions?</a:t>
            </a:r>
            <a:endParaRPr lang="en-US" sz="2800" dirty="0">
              <a:solidFill>
                <a:srgbClr val="333333"/>
              </a:solidFill>
              <a:latin typeface="Open Sans"/>
            </a:endParaRPr>
          </a:p>
        </p:txBody>
      </p:sp>
    </p:spTree>
    <p:extLst>
      <p:ext uri="{BB962C8B-B14F-4D97-AF65-F5344CB8AC3E}">
        <p14:creationId xmlns:p14="http://schemas.microsoft.com/office/powerpoint/2010/main" val="35604513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11836"/>
            <a:ext cx="3433762" cy="6969836"/>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B6CEFD6-B3F9-234E-AB3E-98CF8D430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305" y="5900861"/>
            <a:ext cx="1763151" cy="957139"/>
          </a:xfrm>
          <a:prstGeom prst="rect">
            <a:avLst/>
          </a:prstGeom>
        </p:spPr>
      </p:pic>
      <p:sp>
        <p:nvSpPr>
          <p:cNvPr id="4" name="Rectangle 3">
            <a:extLst>
              <a:ext uri="{FF2B5EF4-FFF2-40B4-BE49-F238E27FC236}">
                <a16:creationId xmlns:a16="http://schemas.microsoft.com/office/drawing/2014/main" id="{C505D0A7-6BD4-E646-921C-F9651C2669E3}"/>
              </a:ext>
            </a:extLst>
          </p:cNvPr>
          <p:cNvSpPr/>
          <p:nvPr/>
        </p:nvSpPr>
        <p:spPr>
          <a:xfrm>
            <a:off x="99101" y="642269"/>
            <a:ext cx="3235558" cy="3046988"/>
          </a:xfrm>
          <a:prstGeom prst="rect">
            <a:avLst/>
          </a:prstGeom>
        </p:spPr>
        <p:txBody>
          <a:bodyPr wrap="square">
            <a:spAutoFit/>
          </a:bodyPr>
          <a:lstStyle/>
          <a:p>
            <a:pPr algn="ctr"/>
            <a:r>
              <a:rPr lang="en-US" sz="2400" i="1" dirty="0"/>
              <a:t>Understanding the New Recommendations of the Safety of </a:t>
            </a:r>
          </a:p>
          <a:p>
            <a:pPr algn="ctr"/>
            <a:r>
              <a:rPr lang="en-US" sz="2400" i="1" dirty="0"/>
              <a:t>Drug Use in Patients with Primary Mitochondrial Disease</a:t>
            </a:r>
          </a:p>
          <a:p>
            <a:pPr algn="ctr"/>
            <a:endParaRPr lang="en-US" sz="2400" i="1" dirty="0"/>
          </a:p>
          <a:p>
            <a:pPr algn="ctr"/>
            <a:r>
              <a:rPr lang="en-US" sz="2400" i="1" dirty="0"/>
              <a:t>Dr. </a:t>
            </a:r>
            <a:r>
              <a:rPr lang="en-US" sz="2400" i="1" dirty="0" err="1"/>
              <a:t>Amel</a:t>
            </a:r>
            <a:r>
              <a:rPr lang="en-US" sz="2400" i="1" dirty="0"/>
              <a:t> </a:t>
            </a:r>
            <a:r>
              <a:rPr lang="en-US" sz="2400" i="1" dirty="0" err="1"/>
              <a:t>Karaa</a:t>
            </a:r>
            <a:endParaRPr lang="en-US" sz="2400" i="1" dirty="0"/>
          </a:p>
        </p:txBody>
      </p:sp>
      <p:sp>
        <p:nvSpPr>
          <p:cNvPr id="5" name="Rectangle 4">
            <a:extLst>
              <a:ext uri="{FF2B5EF4-FFF2-40B4-BE49-F238E27FC236}">
                <a16:creationId xmlns:a16="http://schemas.microsoft.com/office/drawing/2014/main" id="{EC674D1D-2B22-4D41-88A0-EADB7741BD4C}"/>
              </a:ext>
            </a:extLst>
          </p:cNvPr>
          <p:cNvSpPr/>
          <p:nvPr/>
        </p:nvSpPr>
        <p:spPr>
          <a:xfrm>
            <a:off x="3915102" y="302359"/>
            <a:ext cx="7199587" cy="4832092"/>
          </a:xfrm>
          <a:prstGeom prst="rect">
            <a:avLst/>
          </a:prstGeom>
        </p:spPr>
        <p:txBody>
          <a:bodyPr wrap="square">
            <a:spAutoFit/>
          </a:bodyPr>
          <a:lstStyle/>
          <a:p>
            <a:r>
              <a:rPr lang="en-US" sz="2800" b="1" dirty="0">
                <a:solidFill>
                  <a:schemeClr val="accent6"/>
                </a:solidFill>
                <a:latin typeface="Open Sans"/>
              </a:rPr>
              <a:t>What is the list?</a:t>
            </a:r>
            <a:br>
              <a:rPr lang="en-US" sz="2800" b="1" dirty="0">
                <a:solidFill>
                  <a:srgbClr val="66B545"/>
                </a:solidFill>
                <a:latin typeface="Open Sans"/>
              </a:rPr>
            </a:br>
            <a:endParaRPr lang="en-US" sz="2800" b="1" dirty="0">
              <a:solidFill>
                <a:srgbClr val="66B545"/>
              </a:solidFill>
              <a:latin typeface="Open Sans"/>
            </a:endParaRPr>
          </a:p>
          <a:p>
            <a:r>
              <a:rPr lang="en-US" sz="2800" dirty="0">
                <a:solidFill>
                  <a:srgbClr val="333333"/>
                </a:solidFill>
                <a:latin typeface="Open Sans"/>
              </a:rPr>
              <a:t>This is a list of medicines (drugs) that should be avoided or used with caution in people affected by a primary mitochondrial disease. </a:t>
            </a:r>
          </a:p>
          <a:p>
            <a:endParaRPr lang="en-US" sz="2800" dirty="0">
              <a:solidFill>
                <a:srgbClr val="333333"/>
              </a:solidFill>
              <a:latin typeface="Open Sans"/>
            </a:endParaRPr>
          </a:p>
          <a:p>
            <a:r>
              <a:rPr lang="en-US" sz="2800" dirty="0">
                <a:solidFill>
                  <a:srgbClr val="333333"/>
                </a:solidFill>
                <a:latin typeface="Open Sans"/>
              </a:rPr>
              <a:t>Patients suspected of having a primary mitochondrial disease, but in whom the diagnosis has not yet been confirmed by doctors, may also consult this list. </a:t>
            </a:r>
          </a:p>
          <a:p>
            <a:endParaRPr lang="en-US" sz="2800" dirty="0">
              <a:solidFill>
                <a:srgbClr val="333333"/>
              </a:solidFill>
              <a:latin typeface="Open Sans"/>
            </a:endParaRPr>
          </a:p>
        </p:txBody>
      </p:sp>
    </p:spTree>
    <p:extLst>
      <p:ext uri="{BB962C8B-B14F-4D97-AF65-F5344CB8AC3E}">
        <p14:creationId xmlns:p14="http://schemas.microsoft.com/office/powerpoint/2010/main" val="39702358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11836"/>
            <a:ext cx="3433762" cy="6969836"/>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B6CEFD6-B3F9-234E-AB3E-98CF8D430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305" y="5900861"/>
            <a:ext cx="1763151" cy="957139"/>
          </a:xfrm>
          <a:prstGeom prst="rect">
            <a:avLst/>
          </a:prstGeom>
        </p:spPr>
      </p:pic>
      <p:sp>
        <p:nvSpPr>
          <p:cNvPr id="4" name="Rectangle 3">
            <a:extLst>
              <a:ext uri="{FF2B5EF4-FFF2-40B4-BE49-F238E27FC236}">
                <a16:creationId xmlns:a16="http://schemas.microsoft.com/office/drawing/2014/main" id="{C505D0A7-6BD4-E646-921C-F9651C2669E3}"/>
              </a:ext>
            </a:extLst>
          </p:cNvPr>
          <p:cNvSpPr/>
          <p:nvPr/>
        </p:nvSpPr>
        <p:spPr>
          <a:xfrm>
            <a:off x="99101" y="642269"/>
            <a:ext cx="3235558" cy="3046988"/>
          </a:xfrm>
          <a:prstGeom prst="rect">
            <a:avLst/>
          </a:prstGeom>
        </p:spPr>
        <p:txBody>
          <a:bodyPr wrap="square">
            <a:spAutoFit/>
          </a:bodyPr>
          <a:lstStyle/>
          <a:p>
            <a:pPr algn="ctr"/>
            <a:r>
              <a:rPr lang="en-US" sz="2400" i="1" dirty="0"/>
              <a:t>Understanding the New Recommendations of the Safety of </a:t>
            </a:r>
          </a:p>
          <a:p>
            <a:pPr algn="ctr"/>
            <a:r>
              <a:rPr lang="en-US" sz="2400" i="1" dirty="0"/>
              <a:t>Drug Use in Patients with Primary Mitochondrial Disease</a:t>
            </a:r>
          </a:p>
          <a:p>
            <a:pPr algn="ctr"/>
            <a:endParaRPr lang="en-US" sz="2400" i="1" dirty="0"/>
          </a:p>
          <a:p>
            <a:pPr algn="ctr"/>
            <a:r>
              <a:rPr lang="en-US" sz="2400" i="1" dirty="0"/>
              <a:t>Dr. </a:t>
            </a:r>
            <a:r>
              <a:rPr lang="en-US" sz="2400" i="1" dirty="0" err="1"/>
              <a:t>Amel</a:t>
            </a:r>
            <a:r>
              <a:rPr lang="en-US" sz="2400" i="1" dirty="0"/>
              <a:t> </a:t>
            </a:r>
            <a:r>
              <a:rPr lang="en-US" sz="2400" i="1" dirty="0" err="1"/>
              <a:t>Karaa</a:t>
            </a:r>
            <a:endParaRPr lang="en-US" sz="2400" i="1" dirty="0"/>
          </a:p>
        </p:txBody>
      </p:sp>
      <p:sp>
        <p:nvSpPr>
          <p:cNvPr id="5" name="Rectangle 4">
            <a:extLst>
              <a:ext uri="{FF2B5EF4-FFF2-40B4-BE49-F238E27FC236}">
                <a16:creationId xmlns:a16="http://schemas.microsoft.com/office/drawing/2014/main" id="{EC674D1D-2B22-4D41-88A0-EADB7741BD4C}"/>
              </a:ext>
            </a:extLst>
          </p:cNvPr>
          <p:cNvSpPr/>
          <p:nvPr/>
        </p:nvSpPr>
        <p:spPr>
          <a:xfrm>
            <a:off x="3915102" y="302359"/>
            <a:ext cx="7199587" cy="6124754"/>
          </a:xfrm>
          <a:prstGeom prst="rect">
            <a:avLst/>
          </a:prstGeom>
        </p:spPr>
        <p:txBody>
          <a:bodyPr wrap="square">
            <a:spAutoFit/>
          </a:bodyPr>
          <a:lstStyle/>
          <a:p>
            <a:r>
              <a:rPr lang="en-US" sz="2800" b="1" dirty="0">
                <a:solidFill>
                  <a:schemeClr val="accent6"/>
                </a:solidFill>
              </a:rPr>
              <a:t>WHY DID THE LIST OF DRUGS TO BE AVOIDED NEED UPDATING?</a:t>
            </a:r>
          </a:p>
          <a:p>
            <a:endParaRPr lang="en-US" sz="2800" dirty="0"/>
          </a:p>
          <a:p>
            <a:r>
              <a:rPr lang="en-US" sz="2800" dirty="0"/>
              <a:t>We saw that the existing list of medicines thought to be unsuitable (contraindicated) in patients with mitochondrial disease was very long and contained drugs that we felt could be useful in treating patients with mitochondrial disease. </a:t>
            </a:r>
          </a:p>
          <a:p>
            <a:endParaRPr lang="en-US" sz="2800" dirty="0"/>
          </a:p>
          <a:p>
            <a:r>
              <a:rPr lang="en-US" sz="2800" dirty="0"/>
              <a:t>Therefore, we thought it was important that each medicine on the list was reviewed and updated with the latest clinical and scientific evidence.</a:t>
            </a:r>
          </a:p>
        </p:txBody>
      </p:sp>
    </p:spTree>
    <p:extLst>
      <p:ext uri="{BB962C8B-B14F-4D97-AF65-F5344CB8AC3E}">
        <p14:creationId xmlns:p14="http://schemas.microsoft.com/office/powerpoint/2010/main" val="8053830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11836"/>
            <a:ext cx="3433762" cy="6969836"/>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B6CEFD6-B3F9-234E-AB3E-98CF8D430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305" y="5900861"/>
            <a:ext cx="1763151" cy="957139"/>
          </a:xfrm>
          <a:prstGeom prst="rect">
            <a:avLst/>
          </a:prstGeom>
        </p:spPr>
      </p:pic>
      <p:sp>
        <p:nvSpPr>
          <p:cNvPr id="4" name="Rectangle 3">
            <a:extLst>
              <a:ext uri="{FF2B5EF4-FFF2-40B4-BE49-F238E27FC236}">
                <a16:creationId xmlns:a16="http://schemas.microsoft.com/office/drawing/2014/main" id="{C505D0A7-6BD4-E646-921C-F9651C2669E3}"/>
              </a:ext>
            </a:extLst>
          </p:cNvPr>
          <p:cNvSpPr/>
          <p:nvPr/>
        </p:nvSpPr>
        <p:spPr>
          <a:xfrm>
            <a:off x="99101" y="642269"/>
            <a:ext cx="3235558" cy="3046988"/>
          </a:xfrm>
          <a:prstGeom prst="rect">
            <a:avLst/>
          </a:prstGeom>
        </p:spPr>
        <p:txBody>
          <a:bodyPr wrap="square">
            <a:spAutoFit/>
          </a:bodyPr>
          <a:lstStyle/>
          <a:p>
            <a:pPr algn="ctr"/>
            <a:r>
              <a:rPr lang="en-US" sz="2400" i="1" dirty="0"/>
              <a:t>Understanding the New Recommendations of the Safety of </a:t>
            </a:r>
          </a:p>
          <a:p>
            <a:pPr algn="ctr"/>
            <a:r>
              <a:rPr lang="en-US" sz="2400" i="1" dirty="0"/>
              <a:t>Drug Use in Patients with Primary Mitochondrial Disease</a:t>
            </a:r>
          </a:p>
          <a:p>
            <a:pPr algn="ctr"/>
            <a:endParaRPr lang="en-US" sz="2400" i="1" dirty="0"/>
          </a:p>
          <a:p>
            <a:pPr algn="ctr"/>
            <a:r>
              <a:rPr lang="en-US" sz="2400" i="1" dirty="0"/>
              <a:t>Dr. </a:t>
            </a:r>
            <a:r>
              <a:rPr lang="en-US" sz="2400" i="1" dirty="0" err="1"/>
              <a:t>Amel</a:t>
            </a:r>
            <a:r>
              <a:rPr lang="en-US" sz="2400" i="1" dirty="0"/>
              <a:t> </a:t>
            </a:r>
            <a:r>
              <a:rPr lang="en-US" sz="2400" i="1" dirty="0" err="1"/>
              <a:t>Karaa</a:t>
            </a:r>
            <a:endParaRPr lang="en-US" sz="2400" i="1" dirty="0"/>
          </a:p>
        </p:txBody>
      </p:sp>
      <p:sp>
        <p:nvSpPr>
          <p:cNvPr id="5" name="Rectangle 4">
            <a:extLst>
              <a:ext uri="{FF2B5EF4-FFF2-40B4-BE49-F238E27FC236}">
                <a16:creationId xmlns:a16="http://schemas.microsoft.com/office/drawing/2014/main" id="{EC674D1D-2B22-4D41-88A0-EADB7741BD4C}"/>
              </a:ext>
            </a:extLst>
          </p:cNvPr>
          <p:cNvSpPr/>
          <p:nvPr/>
        </p:nvSpPr>
        <p:spPr>
          <a:xfrm>
            <a:off x="3915102" y="302359"/>
            <a:ext cx="8003629" cy="861774"/>
          </a:xfrm>
          <a:prstGeom prst="rect">
            <a:avLst/>
          </a:prstGeom>
        </p:spPr>
        <p:txBody>
          <a:bodyPr wrap="square">
            <a:spAutoFit/>
          </a:bodyPr>
          <a:lstStyle/>
          <a:p>
            <a:r>
              <a:rPr lang="en-US" sz="2500" b="1" dirty="0">
                <a:solidFill>
                  <a:schemeClr val="accent6"/>
                </a:solidFill>
              </a:rPr>
              <a:t>WHAT WAS THE PROCESS BY WHICH THE LIST WAS REVIEWED AND UPDATED?</a:t>
            </a:r>
            <a:endParaRPr lang="en-US" sz="2500" dirty="0"/>
          </a:p>
        </p:txBody>
      </p:sp>
      <p:pic>
        <p:nvPicPr>
          <p:cNvPr id="3" name="Picture 2">
            <a:extLst>
              <a:ext uri="{FF2B5EF4-FFF2-40B4-BE49-F238E27FC236}">
                <a16:creationId xmlns:a16="http://schemas.microsoft.com/office/drawing/2014/main" id="{63085B09-D96E-4613-8C83-67E3A1E103DB}"/>
              </a:ext>
            </a:extLst>
          </p:cNvPr>
          <p:cNvPicPr>
            <a:picLocks noChangeAspect="1"/>
          </p:cNvPicPr>
          <p:nvPr/>
        </p:nvPicPr>
        <p:blipFill>
          <a:blip r:embed="rId5"/>
          <a:stretch>
            <a:fillRect/>
          </a:stretch>
        </p:blipFill>
        <p:spPr>
          <a:xfrm>
            <a:off x="5526085" y="1083076"/>
            <a:ext cx="4399150" cy="5717334"/>
          </a:xfrm>
          <a:prstGeom prst="rect">
            <a:avLst/>
          </a:prstGeom>
        </p:spPr>
      </p:pic>
    </p:spTree>
    <p:extLst>
      <p:ext uri="{BB962C8B-B14F-4D97-AF65-F5344CB8AC3E}">
        <p14:creationId xmlns:p14="http://schemas.microsoft.com/office/powerpoint/2010/main" val="5569491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11836"/>
            <a:ext cx="3433762" cy="6969836"/>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B6CEFD6-B3F9-234E-AB3E-98CF8D430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305" y="5900861"/>
            <a:ext cx="1763151" cy="957139"/>
          </a:xfrm>
          <a:prstGeom prst="rect">
            <a:avLst/>
          </a:prstGeom>
        </p:spPr>
      </p:pic>
      <p:sp>
        <p:nvSpPr>
          <p:cNvPr id="4" name="Rectangle 3">
            <a:extLst>
              <a:ext uri="{FF2B5EF4-FFF2-40B4-BE49-F238E27FC236}">
                <a16:creationId xmlns:a16="http://schemas.microsoft.com/office/drawing/2014/main" id="{C505D0A7-6BD4-E646-921C-F9651C2669E3}"/>
              </a:ext>
            </a:extLst>
          </p:cNvPr>
          <p:cNvSpPr/>
          <p:nvPr/>
        </p:nvSpPr>
        <p:spPr>
          <a:xfrm>
            <a:off x="99101" y="642269"/>
            <a:ext cx="3235558" cy="3046988"/>
          </a:xfrm>
          <a:prstGeom prst="rect">
            <a:avLst/>
          </a:prstGeom>
        </p:spPr>
        <p:txBody>
          <a:bodyPr wrap="square">
            <a:spAutoFit/>
          </a:bodyPr>
          <a:lstStyle/>
          <a:p>
            <a:pPr algn="ctr"/>
            <a:r>
              <a:rPr lang="en-US" sz="2400" i="1" dirty="0"/>
              <a:t>Understanding the New Recommendations of the Safety of </a:t>
            </a:r>
          </a:p>
          <a:p>
            <a:pPr algn="ctr"/>
            <a:r>
              <a:rPr lang="en-US" sz="2400" i="1" dirty="0"/>
              <a:t>Drug Use in Patients with Primary Mitochondrial Disease</a:t>
            </a:r>
          </a:p>
          <a:p>
            <a:pPr algn="ctr"/>
            <a:endParaRPr lang="en-US" sz="2400" i="1" dirty="0"/>
          </a:p>
          <a:p>
            <a:pPr algn="ctr"/>
            <a:r>
              <a:rPr lang="en-US" sz="2400" i="1" dirty="0"/>
              <a:t>Dr. </a:t>
            </a:r>
            <a:r>
              <a:rPr lang="en-US" sz="2400" i="1" dirty="0" err="1"/>
              <a:t>Amel</a:t>
            </a:r>
            <a:r>
              <a:rPr lang="en-US" sz="2400" i="1" dirty="0"/>
              <a:t> </a:t>
            </a:r>
            <a:r>
              <a:rPr lang="en-US" sz="2400" i="1" dirty="0" err="1"/>
              <a:t>Karaa</a:t>
            </a:r>
            <a:endParaRPr lang="en-US" sz="2400" i="1" dirty="0"/>
          </a:p>
        </p:txBody>
      </p:sp>
      <p:sp>
        <p:nvSpPr>
          <p:cNvPr id="5" name="Rectangle 4">
            <a:extLst>
              <a:ext uri="{FF2B5EF4-FFF2-40B4-BE49-F238E27FC236}">
                <a16:creationId xmlns:a16="http://schemas.microsoft.com/office/drawing/2014/main" id="{EC674D1D-2B22-4D41-88A0-EADB7741BD4C}"/>
              </a:ext>
            </a:extLst>
          </p:cNvPr>
          <p:cNvSpPr/>
          <p:nvPr/>
        </p:nvSpPr>
        <p:spPr>
          <a:xfrm>
            <a:off x="3915102" y="302359"/>
            <a:ext cx="8003629" cy="3970318"/>
          </a:xfrm>
          <a:prstGeom prst="rect">
            <a:avLst/>
          </a:prstGeom>
        </p:spPr>
        <p:txBody>
          <a:bodyPr wrap="square">
            <a:spAutoFit/>
          </a:bodyPr>
          <a:lstStyle/>
          <a:p>
            <a:r>
              <a:rPr lang="en-US" sz="2800" b="1" dirty="0">
                <a:solidFill>
                  <a:schemeClr val="accent6"/>
                </a:solidFill>
                <a:latin typeface="Open Sans"/>
              </a:rPr>
              <a:t>WHAT WERE THE CONCLUSIONS OF THE WORKSHOP?</a:t>
            </a:r>
            <a:br>
              <a:rPr lang="en-US" sz="2800" b="1" dirty="0">
                <a:solidFill>
                  <a:schemeClr val="accent6"/>
                </a:solidFill>
                <a:latin typeface="Open Sans"/>
              </a:rPr>
            </a:br>
            <a:endParaRPr lang="en-US" sz="2800" dirty="0">
              <a:solidFill>
                <a:schemeClr val="accent6"/>
              </a:solidFill>
              <a:latin typeface="Open Sans"/>
            </a:endParaRPr>
          </a:p>
          <a:p>
            <a:endParaRPr lang="en-US" sz="2400" dirty="0">
              <a:solidFill>
                <a:srgbClr val="333333"/>
              </a:solidFill>
              <a:latin typeface="Open Sans"/>
            </a:endParaRPr>
          </a:p>
          <a:p>
            <a:endParaRPr lang="en-US" sz="2400" dirty="0">
              <a:solidFill>
                <a:srgbClr val="333333"/>
              </a:solidFill>
              <a:latin typeface="Open Sans"/>
            </a:endParaRPr>
          </a:p>
          <a:p>
            <a:r>
              <a:rPr lang="en-US" sz="2400" dirty="0">
                <a:solidFill>
                  <a:srgbClr val="333333"/>
                </a:solidFill>
                <a:latin typeface="Open Sans"/>
              </a:rPr>
              <a:t>After a thorough review of the evidence, we concluded that </a:t>
            </a:r>
            <a:r>
              <a:rPr lang="en-US" sz="2400" b="1" u="sng" dirty="0">
                <a:solidFill>
                  <a:srgbClr val="333333"/>
                </a:solidFill>
                <a:latin typeface="Open Sans"/>
              </a:rPr>
              <a:t>most drugs on previous lists could be used safely in people affected by primary mitochondrial disease. </a:t>
            </a:r>
          </a:p>
          <a:p>
            <a:br>
              <a:rPr lang="en-US" sz="2400" dirty="0">
                <a:solidFill>
                  <a:srgbClr val="333333"/>
                </a:solidFill>
                <a:latin typeface="Open Sans"/>
              </a:rPr>
            </a:br>
            <a:endParaRPr lang="en-US" sz="2400" dirty="0">
              <a:solidFill>
                <a:srgbClr val="333333"/>
              </a:solidFill>
              <a:latin typeface="Open Sans"/>
            </a:endParaRPr>
          </a:p>
        </p:txBody>
      </p:sp>
    </p:spTree>
    <p:extLst>
      <p:ext uri="{BB962C8B-B14F-4D97-AF65-F5344CB8AC3E}">
        <p14:creationId xmlns:p14="http://schemas.microsoft.com/office/powerpoint/2010/main" val="1761202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563589-4B26-FE41-B9E3-51548E72A18E}"/>
              </a:ext>
            </a:extLst>
          </p:cNvPr>
          <p:cNvPicPr>
            <a:picLocks noChangeAspect="1"/>
          </p:cNvPicPr>
          <p:nvPr/>
        </p:nvPicPr>
        <p:blipFill>
          <a:blip r:embed="rId2"/>
          <a:stretch>
            <a:fillRect/>
          </a:stretch>
        </p:blipFill>
        <p:spPr>
          <a:xfrm>
            <a:off x="1209675" y="0"/>
            <a:ext cx="9772650" cy="6858000"/>
          </a:xfrm>
          <a:prstGeom prst="rect">
            <a:avLst/>
          </a:prstGeom>
        </p:spPr>
      </p:pic>
    </p:spTree>
    <p:extLst>
      <p:ext uri="{BB962C8B-B14F-4D97-AF65-F5344CB8AC3E}">
        <p14:creationId xmlns:p14="http://schemas.microsoft.com/office/powerpoint/2010/main" val="2524934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1B81BB-45C0-E445-A640-C3F88D9F7F4C}"/>
              </a:ext>
            </a:extLst>
          </p:cNvPr>
          <p:cNvPicPr>
            <a:picLocks noChangeAspect="1"/>
          </p:cNvPicPr>
          <p:nvPr/>
        </p:nvPicPr>
        <p:blipFill rotWithShape="1">
          <a:blip r:embed="rId2"/>
          <a:srcRect b="41877"/>
          <a:stretch/>
        </p:blipFill>
        <p:spPr>
          <a:xfrm>
            <a:off x="560953" y="0"/>
            <a:ext cx="11070093" cy="3986074"/>
          </a:xfrm>
          <a:prstGeom prst="rect">
            <a:avLst/>
          </a:prstGeom>
        </p:spPr>
      </p:pic>
    </p:spTree>
    <p:extLst>
      <p:ext uri="{BB962C8B-B14F-4D97-AF65-F5344CB8AC3E}">
        <p14:creationId xmlns:p14="http://schemas.microsoft.com/office/powerpoint/2010/main" val="359595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1B81BB-45C0-E445-A640-C3F88D9F7F4C}"/>
              </a:ext>
            </a:extLst>
          </p:cNvPr>
          <p:cNvPicPr>
            <a:picLocks noChangeAspect="1"/>
          </p:cNvPicPr>
          <p:nvPr/>
        </p:nvPicPr>
        <p:blipFill>
          <a:blip r:embed="rId2"/>
          <a:stretch>
            <a:fillRect/>
          </a:stretch>
        </p:blipFill>
        <p:spPr>
          <a:xfrm>
            <a:off x="560953" y="0"/>
            <a:ext cx="11070093" cy="6858000"/>
          </a:xfrm>
          <a:prstGeom prst="rect">
            <a:avLst/>
          </a:prstGeom>
        </p:spPr>
      </p:pic>
    </p:spTree>
    <p:extLst>
      <p:ext uri="{BB962C8B-B14F-4D97-AF65-F5344CB8AC3E}">
        <p14:creationId xmlns:p14="http://schemas.microsoft.com/office/powerpoint/2010/main" val="69834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836"/>
            <a:ext cx="3433762" cy="6969836"/>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B6CEFD6-B3F9-234E-AB3E-98CF8D4302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305" y="5900861"/>
            <a:ext cx="1763151" cy="957139"/>
          </a:xfrm>
          <a:prstGeom prst="rect">
            <a:avLst/>
          </a:prstGeom>
        </p:spPr>
      </p:pic>
      <p:sp>
        <p:nvSpPr>
          <p:cNvPr id="4" name="Rectangle 3">
            <a:extLst>
              <a:ext uri="{FF2B5EF4-FFF2-40B4-BE49-F238E27FC236}">
                <a16:creationId xmlns:a16="http://schemas.microsoft.com/office/drawing/2014/main" id="{C505D0A7-6BD4-E646-921C-F9651C2669E3}"/>
              </a:ext>
            </a:extLst>
          </p:cNvPr>
          <p:cNvSpPr/>
          <p:nvPr/>
        </p:nvSpPr>
        <p:spPr>
          <a:xfrm>
            <a:off x="99101" y="642269"/>
            <a:ext cx="3235558" cy="3046988"/>
          </a:xfrm>
          <a:prstGeom prst="rect">
            <a:avLst/>
          </a:prstGeom>
        </p:spPr>
        <p:txBody>
          <a:bodyPr wrap="square">
            <a:spAutoFit/>
          </a:bodyPr>
          <a:lstStyle/>
          <a:p>
            <a:pPr algn="ctr"/>
            <a:r>
              <a:rPr lang="en-US" sz="2400" i="1" dirty="0"/>
              <a:t>Understanding the New Recommendations of the Safety of </a:t>
            </a:r>
          </a:p>
          <a:p>
            <a:pPr algn="ctr"/>
            <a:r>
              <a:rPr lang="en-US" sz="2400" i="1" dirty="0"/>
              <a:t>Drug Use in Patients with Primary Mitochondrial Disease</a:t>
            </a:r>
          </a:p>
          <a:p>
            <a:pPr algn="ctr"/>
            <a:endParaRPr lang="en-US" sz="2400" i="1" dirty="0"/>
          </a:p>
          <a:p>
            <a:pPr algn="ctr"/>
            <a:r>
              <a:rPr lang="en-US" sz="2400" i="1" dirty="0"/>
              <a:t>Dr. </a:t>
            </a:r>
            <a:r>
              <a:rPr lang="en-US" sz="2400" i="1" dirty="0" err="1"/>
              <a:t>Amel</a:t>
            </a:r>
            <a:r>
              <a:rPr lang="en-US" sz="2400" i="1" dirty="0"/>
              <a:t> </a:t>
            </a:r>
            <a:r>
              <a:rPr lang="en-US" sz="2400" i="1" dirty="0" err="1"/>
              <a:t>Karaa</a:t>
            </a:r>
            <a:endParaRPr lang="en-US" sz="2400" i="1" dirty="0"/>
          </a:p>
        </p:txBody>
      </p:sp>
      <p:sp>
        <p:nvSpPr>
          <p:cNvPr id="5" name="Rectangle 4">
            <a:extLst>
              <a:ext uri="{FF2B5EF4-FFF2-40B4-BE49-F238E27FC236}">
                <a16:creationId xmlns:a16="http://schemas.microsoft.com/office/drawing/2014/main" id="{EC674D1D-2B22-4D41-88A0-EADB7741BD4C}"/>
              </a:ext>
            </a:extLst>
          </p:cNvPr>
          <p:cNvSpPr/>
          <p:nvPr/>
        </p:nvSpPr>
        <p:spPr>
          <a:xfrm>
            <a:off x="3648772" y="1358801"/>
            <a:ext cx="8003629" cy="3970318"/>
          </a:xfrm>
          <a:prstGeom prst="rect">
            <a:avLst/>
          </a:prstGeom>
        </p:spPr>
        <p:txBody>
          <a:bodyPr wrap="square">
            <a:spAutoFit/>
          </a:bodyPr>
          <a:lstStyle/>
          <a:p>
            <a:r>
              <a:rPr lang="en-US" sz="2800" dirty="0">
                <a:solidFill>
                  <a:srgbClr val="333333"/>
                </a:solidFill>
                <a:latin typeface="Open Sans"/>
              </a:rPr>
              <a:t>It is important to remember that </a:t>
            </a:r>
            <a:r>
              <a:rPr lang="en-US" sz="2800" u="sng" dirty="0">
                <a:solidFill>
                  <a:srgbClr val="333333"/>
                </a:solidFill>
                <a:latin typeface="Open Sans"/>
              </a:rPr>
              <a:t>side effects </a:t>
            </a:r>
            <a:r>
              <a:rPr lang="en-US" sz="2800" dirty="0">
                <a:solidFill>
                  <a:srgbClr val="333333"/>
                </a:solidFill>
                <a:latin typeface="Open Sans"/>
              </a:rPr>
              <a:t>can occur with </a:t>
            </a:r>
            <a:r>
              <a:rPr lang="en-US" sz="2800" u="sng" dirty="0">
                <a:solidFill>
                  <a:srgbClr val="333333"/>
                </a:solidFill>
                <a:latin typeface="Open Sans"/>
              </a:rPr>
              <a:t>any medicine </a:t>
            </a:r>
            <a:r>
              <a:rPr lang="en-US" sz="2800" dirty="0">
                <a:solidFill>
                  <a:srgbClr val="333333"/>
                </a:solidFill>
                <a:latin typeface="Open Sans"/>
              </a:rPr>
              <a:t>in any patient. </a:t>
            </a:r>
          </a:p>
          <a:p>
            <a:endParaRPr lang="en-US" sz="2800" dirty="0">
              <a:solidFill>
                <a:srgbClr val="333333"/>
              </a:solidFill>
              <a:latin typeface="Open Sans"/>
            </a:endParaRPr>
          </a:p>
          <a:p>
            <a:r>
              <a:rPr lang="en-US" sz="2800" dirty="0">
                <a:solidFill>
                  <a:srgbClr val="333333"/>
                </a:solidFill>
                <a:latin typeface="Open Sans"/>
              </a:rPr>
              <a:t>This can affect anyone taking the medicine and may not be related to your mitochondrial disease. </a:t>
            </a:r>
          </a:p>
          <a:p>
            <a:endParaRPr lang="en-US" sz="2800" dirty="0">
              <a:solidFill>
                <a:srgbClr val="333333"/>
              </a:solidFill>
              <a:latin typeface="Open Sans"/>
            </a:endParaRPr>
          </a:p>
          <a:p>
            <a:r>
              <a:rPr lang="en-US" sz="2800" dirty="0">
                <a:solidFill>
                  <a:srgbClr val="333333"/>
                </a:solidFill>
                <a:latin typeface="Open Sans"/>
              </a:rPr>
              <a:t>It is therefore essential that you take the advice of your doctor and read the information given with the medicine.</a:t>
            </a:r>
          </a:p>
        </p:txBody>
      </p:sp>
    </p:spTree>
    <p:extLst>
      <p:ext uri="{BB962C8B-B14F-4D97-AF65-F5344CB8AC3E}">
        <p14:creationId xmlns:p14="http://schemas.microsoft.com/office/powerpoint/2010/main" val="24438909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750</Words>
  <Application>Microsoft Macintosh PowerPoint</Application>
  <PresentationFormat>Widescreen</PresentationFormat>
  <Paragraphs>87</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 mann</dc:creator>
  <cp:lastModifiedBy>kira mann</cp:lastModifiedBy>
  <cp:revision>8</cp:revision>
  <dcterms:created xsi:type="dcterms:W3CDTF">2019-12-06T15:25:52Z</dcterms:created>
  <dcterms:modified xsi:type="dcterms:W3CDTF">2020-02-27T15:22:59Z</dcterms:modified>
</cp:coreProperties>
</file>