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37" r:id="rId2"/>
    <p:sldId id="645" r:id="rId3"/>
    <p:sldId id="651" r:id="rId4"/>
    <p:sldId id="646" r:id="rId5"/>
    <p:sldId id="648" r:id="rId6"/>
    <p:sldId id="649" r:id="rId7"/>
    <p:sldId id="644" r:id="rId8"/>
    <p:sldId id="650" r:id="rId9"/>
    <p:sldId id="647" r:id="rId10"/>
    <p:sldId id="652" r:id="rId11"/>
    <p:sldId id="641" r:id="rId12"/>
    <p:sldId id="64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F2C2-BF8A-4F16-B948-80AD19216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7ED6C-1638-4223-A9A7-922B80D36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EA602-1B06-4B3C-920B-78A7A916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09A9-6548-4A9C-ADA9-E1611E3F5CFD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B6A78-34C3-45AE-BC47-AA4982328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BAFC6-80F8-4249-AC1F-3D954CED2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E043-E906-41D9-B011-9D1E0AC3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7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519B8-2197-410D-B5B2-B32A3DDE9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F49D59-DB75-4249-B93D-055E90FFC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211DF-D4FA-4C5A-8706-64466BF0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09A9-6548-4A9C-ADA9-E1611E3F5CFD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549BB-393F-4D7B-B0A2-8DFC9D56A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83927-B1F8-4729-873A-FC5E1D57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E043-E906-41D9-B011-9D1E0AC3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28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971648-2CF2-4CA6-997D-4C7BF4A140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DB63E-31FA-4375-96A9-8D0D6D349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79DAC-C9FA-49B5-91D9-7F53AAE1E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09A9-6548-4A9C-ADA9-E1611E3F5CFD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7881-1164-485E-B9A0-F7F9DC62B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FDBF2-4811-40D2-B065-4AA7000F2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E043-E906-41D9-B011-9D1E0AC3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58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1944" y="592924"/>
            <a:ext cx="5450309" cy="1207008"/>
          </a:xfrm>
        </p:spPr>
        <p:txBody>
          <a:bodyPr anchor="ctr"/>
          <a:lstStyle>
            <a:lvl1pPr algn="l"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 cap="all" baseline="0" dirty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1943" y="1994858"/>
            <a:ext cx="5450311" cy="497951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41943" y="2764852"/>
            <a:ext cx="5450311" cy="50292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8" y="4407798"/>
            <a:ext cx="2648062" cy="5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6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44995-121D-468A-A99A-0E10B2DEA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85788-CFB2-4D76-B520-F827E82B1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B879B-C33B-4111-8693-546933550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09A9-6548-4A9C-ADA9-E1611E3F5CFD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203A0-D71E-4569-B4A5-58636B8B1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C0783-125D-442B-AA8B-0CE3D77E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E043-E906-41D9-B011-9D1E0AC3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01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957C6-8627-41CB-B7F8-7A93DA1E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56223-F38B-479F-80E1-21820EF74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64E8D-6BCE-40F6-ABF6-1E2FF66D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09A9-6548-4A9C-ADA9-E1611E3F5CFD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64358-25E2-4540-BF75-F8593D4F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0D518-41BF-489C-A00C-51387BFB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E043-E906-41D9-B011-9D1E0AC3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6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5C424-69B1-49CC-843B-8BD6E79FE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2674D-F0D0-4747-9382-7EAD5BA79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D1DE5-3EB2-47F9-84E3-E99CF2C22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520F1-8D58-40EE-85A3-76D3BA5F1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09A9-6548-4A9C-ADA9-E1611E3F5CFD}" type="datetimeFigureOut">
              <a:rPr lang="en-US" smtClean="0"/>
              <a:t>8/4/22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6D62A-38BD-41AA-999C-55967282F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B7DE6-16E2-4121-BBCE-1581EF09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E043-E906-41D9-B011-9D1E0AC3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1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CB49-E849-444A-95E2-64F8E306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DB3DB-CDBB-43FD-A4D4-71A9AF9F2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80767-56F9-4DDF-977B-45C09487C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951E10-A1C8-458C-AF3F-1107B0239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FB52E5-61FC-419E-B9DB-2B1C96DA1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99683D-14B4-4EB0-AC90-3812E6709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09A9-6548-4A9C-ADA9-E1611E3F5CFD}" type="datetimeFigureOut">
              <a:rPr lang="en-US" smtClean="0"/>
              <a:t>8/4/22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47334-9EDA-4991-A0FD-834B18C2C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FFDE52-F49B-4FD4-9701-BC6AD989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E043-E906-41D9-B011-9D1E0AC3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6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05A8-DFE2-49CE-A015-612E727F3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63B647-4210-4088-99F3-ED447D6CF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09A9-6548-4A9C-ADA9-E1611E3F5CFD}" type="datetimeFigureOut">
              <a:rPr lang="en-US" smtClean="0"/>
              <a:t>8/4/22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93A0E-AF24-435D-B46C-F0AF1B13C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F313C5-C5EA-459F-AE5B-3BC182EE2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E043-E906-41D9-B011-9D1E0AC3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6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AF242F-2473-4356-AEBB-C193BD791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09A9-6548-4A9C-ADA9-E1611E3F5CFD}" type="datetimeFigureOut">
              <a:rPr lang="en-US" smtClean="0"/>
              <a:t>8/4/22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C0128-28B2-44DD-8F04-E08A1C66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873A3-6974-4F4C-90E6-186F945A4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E043-E906-41D9-B011-9D1E0AC3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7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5B58-7579-4D14-B0A5-2240B88C8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C522F-13E1-4E1A-B392-B36BBE318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26B20-FE89-4D61-863E-9FDDC1E8C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B996A-BA9A-40D8-BEFE-B2DDAAE1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09A9-6548-4A9C-ADA9-E1611E3F5CFD}" type="datetimeFigureOut">
              <a:rPr lang="en-US" smtClean="0"/>
              <a:t>8/4/22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B9A99-A3F8-4B0B-B0A9-48ACD8192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7DB69-C785-4E8F-BE4D-C2729897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E043-E906-41D9-B011-9D1E0AC3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78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0720-DA6D-4D8C-85DF-355EFABA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D62864-A6AC-42B6-B02E-D399BE006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6A549-B39D-4B38-9D2F-241881634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DB53A-C202-451A-A3E0-34574883F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09A9-6548-4A9C-ADA9-E1611E3F5CFD}" type="datetimeFigureOut">
              <a:rPr lang="en-US" smtClean="0"/>
              <a:t>8/4/22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47D0F-92A2-4C9A-87CA-778B3965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155A7-BB21-4780-9907-1EFA88B9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E043-E906-41D9-B011-9D1E0AC3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72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D5309-01B3-4ABB-AB73-D4BA5178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0C177-3AF7-4936-A77C-BD66E543F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D715C-EE71-4FA9-8B32-4C656CA1DB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509A9-6548-4A9C-ADA9-E1611E3F5CFD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0E529-18C5-4C3B-878D-59F7CCA79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1C1DC-5FD3-4130-B755-A0CA71380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5E043-E906-41D9-B011-9D1E0AC3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2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hopmitochondrialmedicinecenter" TargetMode="External"/><Relationship Id="rId2" Type="http://schemas.openxmlformats.org/officeDocument/2006/relationships/hyperlink" Target="https://www.facebook.com/Mitocenter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hyperlink" Target="https://www.chop.edu/centers-programs/mitochondrial-disease-clinical-center/our-tea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mfp@chop.edu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The ins and outs of CHOP Mito Clinic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pPr algn="ctr"/>
            <a:r>
              <a:rPr lang="en-US" b="1" dirty="0" err="1"/>
              <a:t>MitoAction</a:t>
            </a:r>
            <a:r>
              <a:rPr lang="en-US" b="1" dirty="0"/>
              <a:t> Expert Series Meeting</a:t>
            </a:r>
          </a:p>
          <a:p>
            <a:pPr algn="ctr"/>
            <a:r>
              <a:rPr lang="en-US" b="1" dirty="0"/>
              <a:t>August 5, 2022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r>
              <a:rPr lang="en-US" dirty="0"/>
              <a:t>Amy Goldstein, MD </a:t>
            </a:r>
          </a:p>
          <a:p>
            <a:pPr algn="ctr"/>
            <a:r>
              <a:rPr lang="en-US" dirty="0"/>
              <a:t>Jamie Peterson, MS, LCGC</a:t>
            </a:r>
          </a:p>
        </p:txBody>
      </p:sp>
    </p:spTree>
    <p:extLst>
      <p:ext uri="{BB962C8B-B14F-4D97-AF65-F5344CB8AC3E}">
        <p14:creationId xmlns:p14="http://schemas.microsoft.com/office/powerpoint/2010/main" val="1992287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E6C62-D4B5-41AD-ABFD-91DBA9A85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/>
              <a:t>More information about CHOP Mito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080A2-8F15-4634-96CF-289816167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https://www.chop.edu/centers-programs/mitochondrial-disease-clinical-center</a:t>
            </a:r>
          </a:p>
          <a:p>
            <a:r>
              <a:rPr lang="en-US" sz="2000" dirty="0">
                <a:hlinkClick r:id="rId2"/>
              </a:rPr>
              <a:t>https://www.facebook.com/Mitocenter/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https://www.facebook.com/chopmitochondrialmedicinecenter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42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1D0B-1481-47D0-966E-646D2350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E9CC9"/>
                </a:solidFill>
              </a:rPr>
              <a:t>MMFP Clinician Team</a:t>
            </a:r>
            <a:br>
              <a:rPr lang="en-US" dirty="0">
                <a:solidFill>
                  <a:srgbClr val="3E9CC9"/>
                </a:solidFill>
              </a:rPr>
            </a:br>
            <a:r>
              <a:rPr lang="en-US" sz="1000" dirty="0">
                <a:solidFill>
                  <a:schemeClr val="bg1">
                    <a:lumMod val="1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https://www.chop.edu/centers-programs/mitochondrial-disease-clinical-center/our-team</a:t>
            </a:r>
            <a:r>
              <a:rPr lang="en-US" sz="1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br>
              <a:rPr lang="en-US" dirty="0">
                <a:solidFill>
                  <a:srgbClr val="3E9CC9"/>
                </a:solidFill>
              </a:rPr>
            </a:br>
            <a:endParaRPr lang="en-US" dirty="0">
              <a:solidFill>
                <a:srgbClr val="3E9CC9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A511F7-0707-4801-A82B-B3666ED3F2AB}"/>
              </a:ext>
            </a:extLst>
          </p:cNvPr>
          <p:cNvSpPr txBox="1">
            <a:spLocks/>
          </p:cNvSpPr>
          <p:nvPr/>
        </p:nvSpPr>
        <p:spPr>
          <a:xfrm>
            <a:off x="1353218" y="3728146"/>
            <a:ext cx="8915400" cy="578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>
                <a:solidFill>
                  <a:srgbClr val="F7397D"/>
                </a:solidFill>
                <a:latin typeface="+mn-lt"/>
              </a:rPr>
              <a:t>MMFP Clinical Fellows &amp; Observers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130325-4F25-45CA-9BC5-2D14B73E0AD5}"/>
              </a:ext>
            </a:extLst>
          </p:cNvPr>
          <p:cNvSpPr txBox="1">
            <a:spLocks/>
          </p:cNvSpPr>
          <p:nvPr/>
        </p:nvSpPr>
        <p:spPr>
          <a:xfrm>
            <a:off x="2047574" y="4355313"/>
            <a:ext cx="88392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4B3D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4B3D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4B3D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4B3D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4B3D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600" b="1" dirty="0"/>
              <a:t>	</a:t>
            </a:r>
            <a:endParaRPr lang="en-US" b="1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32F0BD-57E1-4A96-8C08-43DF5A1EAB1F}"/>
              </a:ext>
            </a:extLst>
          </p:cNvPr>
          <p:cNvSpPr txBox="1">
            <a:spLocks/>
          </p:cNvSpPr>
          <p:nvPr/>
        </p:nvSpPr>
        <p:spPr>
          <a:xfrm>
            <a:off x="1353218" y="1650722"/>
            <a:ext cx="9144000" cy="1907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en-US" sz="1600" b="1" dirty="0"/>
          </a:p>
          <a:p>
            <a:pPr>
              <a:spcBef>
                <a:spcPts val="1200"/>
              </a:spcBef>
            </a:pPr>
            <a:endParaRPr lang="en-US" sz="1600" b="1" dirty="0"/>
          </a:p>
          <a:p>
            <a:pPr>
              <a:spcBef>
                <a:spcPts val="1200"/>
              </a:spcBef>
            </a:pPr>
            <a:endParaRPr lang="en-US" sz="1600" b="1" dirty="0"/>
          </a:p>
          <a:p>
            <a:pPr>
              <a:spcBef>
                <a:spcPts val="1200"/>
              </a:spcBef>
            </a:pPr>
            <a:endParaRPr lang="en-US" sz="1050" b="1" dirty="0"/>
          </a:p>
          <a:p>
            <a:pPr>
              <a:spcBef>
                <a:spcPts val="1200"/>
              </a:spcBef>
            </a:pPr>
            <a:endParaRPr lang="en-US" sz="1050" b="1" dirty="0"/>
          </a:p>
          <a:p>
            <a:pPr>
              <a:spcBef>
                <a:spcPts val="1200"/>
              </a:spcBef>
            </a:pPr>
            <a:r>
              <a:rPr lang="en-US" sz="1050" b="1" dirty="0"/>
              <a:t>            </a:t>
            </a:r>
          </a:p>
          <a:p>
            <a:pPr>
              <a:spcBef>
                <a:spcPts val="1200"/>
              </a:spcBef>
            </a:pPr>
            <a:r>
              <a:rPr lang="en-US" sz="1050" b="1" dirty="0"/>
              <a:t>							</a:t>
            </a:r>
          </a:p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A0AB08-284C-4F8D-AE3A-CB1DAE7E1BF1}"/>
              </a:ext>
            </a:extLst>
          </p:cNvPr>
          <p:cNvSpPr txBox="1">
            <a:spLocks/>
          </p:cNvSpPr>
          <p:nvPr/>
        </p:nvSpPr>
        <p:spPr>
          <a:xfrm>
            <a:off x="1562276" y="979596"/>
            <a:ext cx="9010835" cy="785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900" b="1" dirty="0">
                <a:solidFill>
                  <a:srgbClr val="F7397D"/>
                </a:solidFill>
              </a:rPr>
              <a:t>MMFP Primary Mitochondrial Clinicians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2B8D38-85D6-43F9-BCDB-4ABB3D678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97" y="1625121"/>
            <a:ext cx="5594541" cy="2262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BA9D44-0F9C-4A19-980D-98B04EBAC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702" y="4397521"/>
            <a:ext cx="1073298" cy="1431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15FD60-7F09-4B95-8D40-112AFC102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174" y="4388838"/>
            <a:ext cx="1349076" cy="14310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5E322C-3201-4B86-B2CA-04CB5B54FE70}"/>
              </a:ext>
            </a:extLst>
          </p:cNvPr>
          <p:cNvSpPr txBox="1"/>
          <p:nvPr/>
        </p:nvSpPr>
        <p:spPr>
          <a:xfrm>
            <a:off x="6655645" y="5848392"/>
            <a:ext cx="102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accent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Sonal Sharma, MD</a:t>
            </a:r>
          </a:p>
          <a:p>
            <a:pPr algn="ctr"/>
            <a:r>
              <a:rPr lang="en-US" sz="1000" b="1" dirty="0">
                <a:solidFill>
                  <a:schemeClr val="accent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2020-2021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79DA98-387F-45DB-921F-CF06A4443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7501" y="4396840"/>
            <a:ext cx="1209674" cy="14119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0E0311-B8AA-438B-B0F7-B8AB8E3D4645}"/>
              </a:ext>
            </a:extLst>
          </p:cNvPr>
          <p:cNvSpPr txBox="1"/>
          <p:nvPr/>
        </p:nvSpPr>
        <p:spPr>
          <a:xfrm>
            <a:off x="8135019" y="5814116"/>
            <a:ext cx="1209675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Ibrahim (Ibby) Elsharkawi, MD</a:t>
            </a:r>
          </a:p>
          <a:p>
            <a:pPr algn="ctr"/>
            <a:r>
              <a:rPr lang="en-US" sz="1050" b="1" dirty="0">
                <a:solidFill>
                  <a:schemeClr val="accent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2021-2022</a:t>
            </a:r>
          </a:p>
          <a:p>
            <a:pPr algn="ctr"/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5B6233-D8CB-4CAB-9898-080B765FB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7135" y="4401872"/>
            <a:ext cx="1164030" cy="14508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DD925B-9838-4C1F-AA73-7324FA88371F}"/>
              </a:ext>
            </a:extLst>
          </p:cNvPr>
          <p:cNvSpPr txBox="1"/>
          <p:nvPr/>
        </p:nvSpPr>
        <p:spPr>
          <a:xfrm>
            <a:off x="3543198" y="5901307"/>
            <a:ext cx="124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>
                <a:solidFill>
                  <a:schemeClr val="accent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Isabella Peixoto de Barcelos, MD</a:t>
            </a:r>
          </a:p>
          <a:p>
            <a:pPr algn="ctr"/>
            <a:r>
              <a:rPr lang="es-ES" sz="900" b="1" dirty="0">
                <a:solidFill>
                  <a:schemeClr val="accent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NAMDC Fellow 2018-2019</a:t>
            </a:r>
            <a:endParaRPr lang="en-US" sz="900" dirty="0">
              <a:solidFill>
                <a:schemeClr val="accent5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34DA9B-FE49-49D9-B62B-D13ED1D6A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3825" y="4403992"/>
            <a:ext cx="1073298" cy="15196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B850CB-18C9-43F6-B0A4-2B27F5344522}"/>
              </a:ext>
            </a:extLst>
          </p:cNvPr>
          <p:cNvSpPr txBox="1"/>
          <p:nvPr/>
        </p:nvSpPr>
        <p:spPr>
          <a:xfrm>
            <a:off x="1768757" y="5952215"/>
            <a:ext cx="1282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Yi Guo, MD, PhD</a:t>
            </a:r>
          </a:p>
          <a:p>
            <a:pPr algn="ctr"/>
            <a:r>
              <a:rPr lang="en-US" sz="900" b="1" dirty="0">
                <a:solidFill>
                  <a:schemeClr val="accent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Observer from China </a:t>
            </a:r>
          </a:p>
          <a:p>
            <a:pPr algn="ctr"/>
            <a:r>
              <a:rPr lang="en-US" sz="900" b="1" dirty="0">
                <a:solidFill>
                  <a:schemeClr val="accent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2018-2019</a:t>
            </a:r>
          </a:p>
          <a:p>
            <a:pPr algn="ctr"/>
            <a:endParaRPr lang="en-US" sz="9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10558E-3787-488D-B054-C3921F35EB6E}"/>
              </a:ext>
            </a:extLst>
          </p:cNvPr>
          <p:cNvSpPr txBox="1"/>
          <p:nvPr/>
        </p:nvSpPr>
        <p:spPr>
          <a:xfrm>
            <a:off x="5038994" y="5841989"/>
            <a:ext cx="102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accent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Edward C. Shadiack III, </a:t>
            </a:r>
            <a:r>
              <a:rPr lang="en-US" sz="1000" b="1" dirty="0">
                <a:solidFill>
                  <a:schemeClr val="accent5"/>
                </a:solidFill>
                <a:latin typeface="Arial Nova Cond Light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DO</a:t>
            </a:r>
          </a:p>
          <a:p>
            <a:pPr algn="ctr"/>
            <a:r>
              <a:rPr lang="en-US" sz="1000" b="1" dirty="0">
                <a:solidFill>
                  <a:schemeClr val="accent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2019-2020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9983C0-8843-4940-9A6B-529C9E071C36}"/>
              </a:ext>
            </a:extLst>
          </p:cNvPr>
          <p:cNvSpPr txBox="1"/>
          <p:nvPr/>
        </p:nvSpPr>
        <p:spPr>
          <a:xfrm>
            <a:off x="9583338" y="3535177"/>
            <a:ext cx="1621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E9CC9"/>
                </a:solidFill>
              </a:rPr>
              <a:t>Cassandra </a:t>
            </a:r>
            <a:r>
              <a:rPr lang="en-US" sz="1000" dirty="0" err="1">
                <a:solidFill>
                  <a:srgbClr val="3E9CC9"/>
                </a:solidFill>
              </a:rPr>
              <a:t>Pantano</a:t>
            </a:r>
            <a:r>
              <a:rPr lang="en-US" sz="1000" dirty="0">
                <a:solidFill>
                  <a:srgbClr val="3E9CC9"/>
                </a:solidFill>
              </a:rPr>
              <a:t>, CRNP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3BB1ED-310E-43AE-A04C-5B64326B2D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8505" y="1901529"/>
            <a:ext cx="1318508" cy="183991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C425F2A-B363-4CD3-A9AE-9654D14EC47C}"/>
              </a:ext>
            </a:extLst>
          </p:cNvPr>
          <p:cNvSpPr/>
          <p:nvPr/>
        </p:nvSpPr>
        <p:spPr>
          <a:xfrm>
            <a:off x="5944544" y="3641119"/>
            <a:ext cx="19928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584B3D"/>
                </a:solidFill>
              </a:rPr>
              <a:t>Joined Faculty August 2021</a:t>
            </a:r>
            <a:endParaRPr lang="en-US" sz="1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23069-65EE-4630-9211-649D21DB7C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6186" y="1916607"/>
            <a:ext cx="1318508" cy="162913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59CE9E-AC95-48ED-9C1B-0D9DC56C59A7}"/>
              </a:ext>
            </a:extLst>
          </p:cNvPr>
          <p:cNvSpPr txBox="1"/>
          <p:nvPr/>
        </p:nvSpPr>
        <p:spPr>
          <a:xfrm>
            <a:off x="7857463" y="3525319"/>
            <a:ext cx="1621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E9CC9"/>
                </a:solidFill>
              </a:rPr>
              <a:t>Matthew </a:t>
            </a:r>
            <a:r>
              <a:rPr lang="en-US" sz="1000" dirty="0" err="1">
                <a:solidFill>
                  <a:srgbClr val="3E9CC9"/>
                </a:solidFill>
              </a:rPr>
              <a:t>Demczko</a:t>
            </a:r>
            <a:r>
              <a:rPr lang="en-US" sz="1000" dirty="0">
                <a:solidFill>
                  <a:srgbClr val="3E9CC9"/>
                </a:solidFill>
              </a:rPr>
              <a:t>, MD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5C697-2257-43A1-B405-71B892E9D4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9388" y="1882048"/>
            <a:ext cx="1318508" cy="166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4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06AA2-A062-470E-9E3D-9805DDF4F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019" y="51476"/>
            <a:ext cx="10691531" cy="1004962"/>
          </a:xfrm>
        </p:spPr>
        <p:txBody>
          <a:bodyPr/>
          <a:lstStyle/>
          <a:p>
            <a:pPr algn="ctr"/>
            <a:r>
              <a:rPr lang="en-US" dirty="0"/>
              <a:t>MMFP Clinical Staff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25DFB5-D62D-4F1D-97DA-61FA3B28C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587" y="1412264"/>
            <a:ext cx="2826426" cy="2229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8ADD1C-21EA-4A36-85C2-49E80D976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965" y="3738246"/>
            <a:ext cx="4034044" cy="2100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79B0DB-AAC9-4315-90C9-B976C8395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200" y="1781278"/>
            <a:ext cx="1170094" cy="15371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AFC941-CB39-46E9-9243-1B46A9306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486" y="4103901"/>
            <a:ext cx="1061215" cy="1430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4B0C386-E63A-4A9C-8260-97F42F2ED1A5}"/>
              </a:ext>
            </a:extLst>
          </p:cNvPr>
          <p:cNvSpPr/>
          <p:nvPr/>
        </p:nvSpPr>
        <p:spPr>
          <a:xfrm>
            <a:off x="3471587" y="8068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b="1">
                <a:solidFill>
                  <a:schemeClr val="bg1">
                    <a:lumMod val="1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mmfp@chop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.edu</a:t>
            </a:r>
            <a:endParaRPr lang="en-US" b="1" dirty="0">
              <a:solidFill>
                <a:schemeClr val="bg1">
                  <a:lumMod val="10000"/>
                </a:schemeClr>
              </a:solidFill>
            </a:endParaRPr>
          </a:p>
          <a:p>
            <a:pPr algn="ctr"/>
            <a:r>
              <a:rPr lang="en-US" b="1" dirty="0"/>
              <a:t>267-426-4961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1030AA-A972-4927-9C1B-835182779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093" y="1412264"/>
            <a:ext cx="5754907" cy="23259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C605C7-536F-4CB7-94E9-6504374D6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951" y="3706477"/>
            <a:ext cx="2152008" cy="2163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E17C6C-2563-4A21-AFC6-F03866AE9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192" y="4069136"/>
            <a:ext cx="1146947" cy="14996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5E90AD-7C28-4F28-AAE9-226B7F55BD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8469" y="3999496"/>
            <a:ext cx="1409064" cy="18389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7665F5C-63F7-4B0F-A643-221CFD63E4BD}"/>
              </a:ext>
            </a:extLst>
          </p:cNvPr>
          <p:cNvSpPr txBox="1"/>
          <p:nvPr/>
        </p:nvSpPr>
        <p:spPr>
          <a:xfrm>
            <a:off x="8185212" y="3826276"/>
            <a:ext cx="3693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Team Members!</a:t>
            </a:r>
          </a:p>
          <a:p>
            <a:r>
              <a:rPr lang="en-US" dirty="0"/>
              <a:t>Practice Manager- Aja Washington</a:t>
            </a:r>
          </a:p>
          <a:p>
            <a:r>
              <a:rPr lang="en-US" dirty="0"/>
              <a:t>Social Worker – Addie </a:t>
            </a:r>
            <a:r>
              <a:rPr lang="en-US" dirty="0" err="1"/>
              <a:t>Fishstein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65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EB5ED1-EAEE-41B2-989F-994EBDFC3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What is mitochondrial disease?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B7C7C-C903-4EEC-A991-D29727FB5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r>
              <a:rPr lang="en-US" sz="2000"/>
              <a:t>Mitochondrial are our bodies’ “batteries”</a:t>
            </a:r>
          </a:p>
          <a:p>
            <a:r>
              <a:rPr lang="en-US" sz="2000"/>
              <a:t>Primary mitochondrial disease is an “energy deficiency” due to a mutation(s) in the DNA that affect the mitochondria</a:t>
            </a:r>
          </a:p>
          <a:p>
            <a:endParaRPr lang="en-US" sz="2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21E9CA-C801-4CF7-B8AE-784E71CC7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026383"/>
            <a:ext cx="5127612" cy="328167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0AD3CC0-81F7-4199-A1B0-C68BBEFDA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955" y="4308056"/>
            <a:ext cx="3789941" cy="208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96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EB5ED1-EAEE-41B2-989F-994EBDFC3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What does mitochondrial disease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B7C7C-C903-4EEC-A991-D29727FB5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r>
              <a:rPr lang="en-US" sz="2000"/>
              <a:t>Mitochondrial Disease can cause  a wide variety of symptoms in “high energy organs”</a:t>
            </a:r>
          </a:p>
          <a:p>
            <a:pPr lvl="1"/>
            <a:r>
              <a:rPr lang="en-US" sz="2000"/>
              <a:t>Generally, 3 or more organ systems involved</a:t>
            </a:r>
          </a:p>
          <a:p>
            <a:pPr lvl="1"/>
            <a:r>
              <a:rPr lang="en-US" sz="2000"/>
              <a:t>Onset of symptoms can range from infancy to adulthood</a:t>
            </a:r>
          </a:p>
          <a:p>
            <a:endParaRPr lang="en-US" sz="2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089C47-4DD4-476D-8495-2EBF6575E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659" y="1782981"/>
            <a:ext cx="5796534" cy="436189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46896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670B9-1CCE-40BB-BA9E-FC6168418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How to be referred for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88AD6-AFBC-4A60-AA40-A14A8B753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 dirty="0"/>
              <a:t>Discuss your symptoms with your PCP or one of your other doctors</a:t>
            </a:r>
          </a:p>
          <a:p>
            <a:r>
              <a:rPr lang="en-US" sz="2000" dirty="0"/>
              <a:t>Ask if a referral for a mitochondrial disease work-up is appropriate</a:t>
            </a:r>
          </a:p>
          <a:p>
            <a:r>
              <a:rPr lang="en-US" sz="2000" dirty="0"/>
              <a:t>Have your doctor send a referral to our team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Referrals may be sent to:</a:t>
            </a:r>
          </a:p>
          <a:p>
            <a:r>
              <a:rPr lang="en-US" sz="2000" dirty="0"/>
              <a:t>MMFP@chop.edu</a:t>
            </a:r>
          </a:p>
          <a:p>
            <a:r>
              <a:rPr lang="en-US" sz="2000" dirty="0"/>
              <a:t>Fax 215-590-0582</a:t>
            </a:r>
          </a:p>
          <a:p>
            <a:r>
              <a:rPr lang="en-US" sz="2000" dirty="0"/>
              <a:t>Please use subject header: “New patient referral”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2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A7A86-0394-43F0-8F2D-11CA6D58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Referral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4710A-B8FE-46CD-826F-BB3941D45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646094" cy="4393982"/>
          </a:xfrm>
        </p:spPr>
        <p:txBody>
          <a:bodyPr>
            <a:normAutofit/>
          </a:bodyPr>
          <a:lstStyle/>
          <a:p>
            <a:r>
              <a:rPr lang="en-US" sz="2000" dirty="0"/>
              <a:t>All referrals are reviewed to see if the patient is an appropriate fit for a mitochondrial disease work-up</a:t>
            </a:r>
          </a:p>
          <a:p>
            <a:r>
              <a:rPr lang="en-US" sz="2000" dirty="0"/>
              <a:t>Complete records are crucial for an expedient review</a:t>
            </a:r>
          </a:p>
          <a:p>
            <a:pPr lvl="1"/>
            <a:r>
              <a:rPr lang="en-US" sz="2000" dirty="0"/>
              <a:t>Incomplete records take more time to review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Records checklist (not comprehensive)</a:t>
            </a:r>
          </a:p>
          <a:p>
            <a:pPr lvl="1"/>
            <a:r>
              <a:rPr lang="en-US" sz="2000" b="1" dirty="0"/>
              <a:t>Referral from your provider stating why you were referred</a:t>
            </a:r>
          </a:p>
          <a:p>
            <a:pPr lvl="1"/>
            <a:r>
              <a:rPr lang="en-US" sz="2000" b="1" dirty="0"/>
              <a:t>All genetic testing records, if performed</a:t>
            </a:r>
          </a:p>
          <a:p>
            <a:pPr lvl="1"/>
            <a:r>
              <a:rPr lang="en-US" sz="2000" dirty="0"/>
              <a:t>Records from specialists for your corresponding symptoms</a:t>
            </a:r>
          </a:p>
          <a:p>
            <a:pPr lvl="1"/>
            <a:r>
              <a:rPr lang="en-US" sz="2000" dirty="0"/>
              <a:t>Laboratory studies</a:t>
            </a:r>
          </a:p>
          <a:p>
            <a:pPr lvl="1"/>
            <a:r>
              <a:rPr lang="en-US" sz="2000" dirty="0"/>
              <a:t>Brain MRI images, if performed</a:t>
            </a:r>
          </a:p>
          <a:p>
            <a:pPr lvl="1"/>
            <a:r>
              <a:rPr lang="en-US" sz="2000" dirty="0"/>
              <a:t>Previous muscle or skin biopsies records, if performed</a:t>
            </a:r>
          </a:p>
          <a:p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61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ECED2-E778-4AB4-B95F-96FDBAC91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Referral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D90FF-5375-4280-80D0-2077BC279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/>
              <a:t>Please feel free to check in on the status of your referral!</a:t>
            </a:r>
          </a:p>
          <a:p>
            <a:r>
              <a:rPr lang="en-US" sz="2000"/>
              <a:t>The best way to contact our clinic as a new patient is by email</a:t>
            </a:r>
          </a:p>
          <a:p>
            <a:pPr lvl="1"/>
            <a:r>
              <a:rPr lang="en-US" sz="2000"/>
              <a:t>MMFP@chop.edu</a:t>
            </a:r>
          </a:p>
          <a:p>
            <a:r>
              <a:rPr lang="en-US" sz="2000"/>
              <a:t>For current patients, the MyCHOP messaging system is the preferred method</a:t>
            </a:r>
          </a:p>
          <a:p>
            <a:r>
              <a:rPr lang="en-US" sz="2000"/>
              <a:t>Phone: 267-426-4961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40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ABB88-712F-4E50-BE77-378E7A78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4295-49AC-4014-A98B-B7E7909A1308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3FC447-03B0-4329-A686-739E7CE8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019" y="296616"/>
            <a:ext cx="10691531" cy="1004962"/>
          </a:xfrm>
        </p:spPr>
        <p:txBody>
          <a:bodyPr/>
          <a:lstStyle/>
          <a:p>
            <a:pPr algn="ctr"/>
            <a:r>
              <a:rPr lang="en-US">
                <a:solidFill>
                  <a:srgbClr val="3E9CC9"/>
                </a:solidFill>
              </a:rPr>
              <a:t>MMFP: Global patient distribution</a:t>
            </a:r>
            <a:endParaRPr lang="en-US" dirty="0">
              <a:solidFill>
                <a:srgbClr val="3E9CC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83F59E-66B9-4F87-BCDA-18839F9DB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22" y="1056443"/>
            <a:ext cx="8951978" cy="3712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D54DA-40F6-487C-A962-D65F7220BC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43"/>
          <a:stretch/>
        </p:blipFill>
        <p:spPr>
          <a:xfrm>
            <a:off x="1524001" y="3976235"/>
            <a:ext cx="4419600" cy="28569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82704A-2B01-4BE1-86B3-49A33E7FB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3" t="3724" b="69605"/>
          <a:stretch/>
        </p:blipFill>
        <p:spPr>
          <a:xfrm>
            <a:off x="6080052" y="4941260"/>
            <a:ext cx="1993287" cy="1730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D08FF3-F4F6-435E-9E70-EDCE9354A67A}"/>
              </a:ext>
            </a:extLst>
          </p:cNvPr>
          <p:cNvSpPr txBox="1"/>
          <p:nvPr/>
        </p:nvSpPr>
        <p:spPr>
          <a:xfrm>
            <a:off x="8520344" y="5544793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rgbClr val="584B3D"/>
                </a:solidFill>
              </a:rPr>
              <a:t>MMFP-Tableau</a:t>
            </a:r>
          </a:p>
          <a:p>
            <a:pPr algn="r"/>
            <a:r>
              <a:rPr lang="en-US" sz="1400" b="1">
                <a:solidFill>
                  <a:srgbClr val="584B3D"/>
                </a:solidFill>
              </a:rPr>
              <a:t>Ibrahim George-Sankoh</a:t>
            </a:r>
            <a:endParaRPr lang="en-US" sz="1400" b="1" dirty="0">
              <a:solidFill>
                <a:srgbClr val="584B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26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4A130CA-991E-4C92-A494-EB7D8666E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C3C749F-9A26-4B1E-BC2E-572D03DF9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98D51C6-1188-49B8-B829-31D2C2813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456BA586-8922-4113-BD35-BBF1EB1A1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61739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ame 3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23102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0D667-C403-4B69-BB6C-74E067FF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2721789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Difficulty getting to CHOP?</a:t>
            </a:r>
          </a:p>
        </p:txBody>
      </p:sp>
      <p:pic>
        <p:nvPicPr>
          <p:cNvPr id="4" name="Picture 4" descr="Image preview">
            <a:extLst>
              <a:ext uri="{FF2B5EF4-FFF2-40B4-BE49-F238E27FC236}">
                <a16:creationId xmlns:a16="http://schemas.microsoft.com/office/drawing/2014/main" id="{EB37FEEE-230C-4BC2-B081-B070F4C79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9772" y="933753"/>
            <a:ext cx="4990494" cy="499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64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6C2B3-7AF6-427E-B672-F17CDB60D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What does CHOP Mito Team Provide?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55B20-75AB-48FC-8AFA-956053EF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/>
              <a:t>Care coordination for patients with primary mitochondrial disease</a:t>
            </a:r>
          </a:p>
          <a:p>
            <a:pPr lvl="2"/>
            <a:r>
              <a:rPr lang="en-US" dirty="0"/>
              <a:t>Genetic testing is needed to confirm the 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/>
              <a:t>Diagnostic Testing for undiagnosed patients with a clinical suspicion for mitochondrial disease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/>
              <a:t>Clinical trial site for patients with a confirmed primary mitochondrial disease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/>
              <a:t>Research studies aimed at improving the diagnosis rate of mitochondrial disease and exploring potential future therapeutic options for mitochondrial disease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07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517</Words>
  <Application>Microsoft Macintosh PowerPoint</Application>
  <PresentationFormat>Widescreen</PresentationFormat>
  <Paragraphs>85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 Unicode MS</vt:lpstr>
      <vt:lpstr>Arial</vt:lpstr>
      <vt:lpstr>Arial Nova Cond Light</vt:lpstr>
      <vt:lpstr>Calibri</vt:lpstr>
      <vt:lpstr>Calibri Light</vt:lpstr>
      <vt:lpstr>Georgia</vt:lpstr>
      <vt:lpstr>Office Theme</vt:lpstr>
      <vt:lpstr>The ins and outs of CHOP Mito Clinic</vt:lpstr>
      <vt:lpstr>What is mitochondrial disease?</vt:lpstr>
      <vt:lpstr>What does mitochondrial disease look like?</vt:lpstr>
      <vt:lpstr>How to be referred for evaluation</vt:lpstr>
      <vt:lpstr>Referral review</vt:lpstr>
      <vt:lpstr>Referral Review</vt:lpstr>
      <vt:lpstr>MMFP: Global patient distribution</vt:lpstr>
      <vt:lpstr>Difficulty getting to CHOP?</vt:lpstr>
      <vt:lpstr>What does CHOP Mito Team Provide?</vt:lpstr>
      <vt:lpstr>More information about CHOP Mito</vt:lpstr>
      <vt:lpstr>MMFP Clinician Team https://www.chop.edu/centers-programs/mitochondrial-disease-clinical-center/our-team  </vt:lpstr>
      <vt:lpstr>MMFP Clinical Staff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ins and outs of CHOP Mito Clinic</dc:title>
  <dc:creator>Peterson, Jamie T</dc:creator>
  <cp:lastModifiedBy>Microsoft Office User</cp:lastModifiedBy>
  <cp:revision>8</cp:revision>
  <dcterms:created xsi:type="dcterms:W3CDTF">2022-08-03T15:23:32Z</dcterms:created>
  <dcterms:modified xsi:type="dcterms:W3CDTF">2022-08-04T18:29:19Z</dcterms:modified>
</cp:coreProperties>
</file>